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Lst>
  <p:notesMasterIdLst>
    <p:notesMasterId r:id="rId99"/>
  </p:notesMasterIdLst>
  <p:sldIdLst>
    <p:sldId id="337" r:id="rId2"/>
    <p:sldId id="332" r:id="rId3"/>
    <p:sldId id="257" r:id="rId4"/>
    <p:sldId id="338" r:id="rId5"/>
    <p:sldId id="258" r:id="rId6"/>
    <p:sldId id="259" r:id="rId7"/>
    <p:sldId id="260" r:id="rId8"/>
    <p:sldId id="261" r:id="rId9"/>
    <p:sldId id="369" r:id="rId10"/>
    <p:sldId id="325" r:id="rId11"/>
    <p:sldId id="326" r:id="rId12"/>
    <p:sldId id="324" r:id="rId13"/>
    <p:sldId id="327" r:id="rId14"/>
    <p:sldId id="262" r:id="rId15"/>
    <p:sldId id="263" r:id="rId16"/>
    <p:sldId id="264" r:id="rId17"/>
    <p:sldId id="265" r:id="rId18"/>
    <p:sldId id="266" r:id="rId19"/>
    <p:sldId id="267" r:id="rId20"/>
    <p:sldId id="268" r:id="rId21"/>
    <p:sldId id="269" r:id="rId22"/>
    <p:sldId id="371" r:id="rId23"/>
    <p:sldId id="270" r:id="rId24"/>
    <p:sldId id="271" r:id="rId25"/>
    <p:sldId id="272" r:id="rId26"/>
    <p:sldId id="273" r:id="rId27"/>
    <p:sldId id="274" r:id="rId28"/>
    <p:sldId id="275" r:id="rId29"/>
    <p:sldId id="276" r:id="rId30"/>
    <p:sldId id="277" r:id="rId31"/>
    <p:sldId id="278" r:id="rId32"/>
    <p:sldId id="370" r:id="rId33"/>
    <p:sldId id="279" r:id="rId34"/>
    <p:sldId id="280" r:id="rId35"/>
    <p:sldId id="374" r:id="rId36"/>
    <p:sldId id="281" r:id="rId37"/>
    <p:sldId id="375" r:id="rId38"/>
    <p:sldId id="282" r:id="rId39"/>
    <p:sldId id="376" r:id="rId40"/>
    <p:sldId id="283" r:id="rId41"/>
    <p:sldId id="377" r:id="rId42"/>
    <p:sldId id="284" r:id="rId43"/>
    <p:sldId id="378" r:id="rId44"/>
    <p:sldId id="285" r:id="rId45"/>
    <p:sldId id="379" r:id="rId46"/>
    <p:sldId id="331" r:id="rId47"/>
    <p:sldId id="380" r:id="rId48"/>
    <p:sldId id="328" r:id="rId49"/>
    <p:sldId id="329" r:id="rId50"/>
    <p:sldId id="339" r:id="rId51"/>
    <p:sldId id="330" r:id="rId52"/>
    <p:sldId id="372" r:id="rId53"/>
    <p:sldId id="340" r:id="rId54"/>
    <p:sldId id="341" r:id="rId55"/>
    <p:sldId id="342" r:id="rId56"/>
    <p:sldId id="343" r:id="rId57"/>
    <p:sldId id="347" r:id="rId58"/>
    <p:sldId id="351" r:id="rId59"/>
    <p:sldId id="344" r:id="rId60"/>
    <p:sldId id="345" r:id="rId61"/>
    <p:sldId id="346" r:id="rId62"/>
    <p:sldId id="350" r:id="rId63"/>
    <p:sldId id="348" r:id="rId64"/>
    <p:sldId id="349" r:id="rId65"/>
    <p:sldId id="352" r:id="rId66"/>
    <p:sldId id="373" r:id="rId67"/>
    <p:sldId id="353" r:id="rId68"/>
    <p:sldId id="354" r:id="rId69"/>
    <p:sldId id="355" r:id="rId70"/>
    <p:sldId id="357" r:id="rId71"/>
    <p:sldId id="358" r:id="rId72"/>
    <p:sldId id="359" r:id="rId73"/>
    <p:sldId id="360" r:id="rId74"/>
    <p:sldId id="361" r:id="rId75"/>
    <p:sldId id="362" r:id="rId76"/>
    <p:sldId id="363" r:id="rId77"/>
    <p:sldId id="286" r:id="rId78"/>
    <p:sldId id="364" r:id="rId79"/>
    <p:sldId id="365" r:id="rId80"/>
    <p:sldId id="366" r:id="rId81"/>
    <p:sldId id="367" r:id="rId82"/>
    <p:sldId id="287" r:id="rId83"/>
    <p:sldId id="288" r:id="rId84"/>
    <p:sldId id="368" r:id="rId85"/>
    <p:sldId id="289" r:id="rId86"/>
    <p:sldId id="290" r:id="rId87"/>
    <p:sldId id="291" r:id="rId88"/>
    <p:sldId id="292" r:id="rId89"/>
    <p:sldId id="293" r:id="rId90"/>
    <p:sldId id="294" r:id="rId91"/>
    <p:sldId id="295" r:id="rId92"/>
    <p:sldId id="296" r:id="rId93"/>
    <p:sldId id="297" r:id="rId94"/>
    <p:sldId id="298" r:id="rId95"/>
    <p:sldId id="299" r:id="rId96"/>
    <p:sldId id="381" r:id="rId97"/>
    <p:sldId id="306"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1338"/>
  </p:normalViewPr>
  <p:slideViewPr>
    <p:cSldViewPr snapToGrid="0">
      <p:cViewPr varScale="1">
        <p:scale>
          <a:sx n="99" d="100"/>
          <a:sy n="99" d="100"/>
        </p:scale>
        <p:origin x="1056" y="176"/>
      </p:cViewPr>
      <p:guideLst/>
    </p:cSldViewPr>
  </p:slideViewPr>
  <p:notesTextViewPr>
    <p:cViewPr>
      <p:scale>
        <a:sx n="1" d="1"/>
        <a:sy n="1" d="1"/>
      </p:scale>
      <p:origin x="0" y="0"/>
    </p:cViewPr>
  </p:notesTextViewPr>
  <p:notesViewPr>
    <p:cSldViewPr snapToGrid="0">
      <p:cViewPr varScale="1">
        <p:scale>
          <a:sx n="93" d="100"/>
          <a:sy n="93" d="100"/>
        </p:scale>
        <p:origin x="3784"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036200-BF73-2A46-9319-4BC6DC483D1C}" type="datetimeFigureOut">
              <a:rPr lang="en-US" smtClean="0"/>
              <a:t>6/11/24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CB85B-47E4-A045-A717-CFC259ACBE50}" type="slidenum">
              <a:rPr lang="en-US" smtClean="0"/>
              <a:t>‹#›</a:t>
            </a:fld>
            <a:endParaRPr lang="en-US"/>
          </a:p>
        </p:txBody>
      </p:sp>
      <p:sp>
        <p:nvSpPr>
          <p:cNvPr id="8" name="Footer Placeholder 7">
            <a:extLst>
              <a:ext uri="{FF2B5EF4-FFF2-40B4-BE49-F238E27FC236}">
                <a16:creationId xmlns:a16="http://schemas.microsoft.com/office/drawing/2014/main" id="{E3A5BBFD-FE1C-970D-404F-DFD96429218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978199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oecd.org/gender/data/employment/"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n.wikipedia.org/wiki/Security_(finance)" TargetMode="External"/><Relationship Id="rId7" Type="http://schemas.openxmlformats.org/officeDocument/2006/relationships/hyperlink" Target="https://en.wikipedia.org/wiki/Trading" TargetMode="External"/><Relationship Id="rId2" Type="http://schemas.openxmlformats.org/officeDocument/2006/relationships/slide" Target="../slides/slide85.xml"/><Relationship Id="rId1" Type="http://schemas.openxmlformats.org/officeDocument/2006/relationships/notesMaster" Target="../notesMasters/notesMaster1.xml"/><Relationship Id="rId6" Type="http://schemas.openxmlformats.org/officeDocument/2006/relationships/hyperlink" Target="https://en.wikipedia.org/wiki/Candle_wick" TargetMode="External"/><Relationship Id="rId5" Type="http://schemas.openxmlformats.org/officeDocument/2006/relationships/hyperlink" Target="https://en.wikipedia.org/wiki/Currency" TargetMode="External"/><Relationship Id="rId4" Type="http://schemas.openxmlformats.org/officeDocument/2006/relationships/hyperlink" Target="https://en.wikipedia.org/wiki/Derivative_(finance)"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worldhistory.org/disambiguation/Napoleon/"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Cover Slide Example. If a presentation will not be submitted for upload to the platform, providing a cover slide at a minimum is recommended for display throughout the Live Training. </a:t>
            </a:r>
          </a:p>
        </p:txBody>
      </p:sp>
      <p:sp>
        <p:nvSpPr>
          <p:cNvPr id="4" name="Slide Number Placeholder 3"/>
          <p:cNvSpPr>
            <a:spLocks noGrp="1"/>
          </p:cNvSpPr>
          <p:nvPr>
            <p:ph type="sldNum" sz="quarter" idx="5"/>
          </p:nvPr>
        </p:nvSpPr>
        <p:spPr/>
        <p:txBody>
          <a:bodyPr/>
          <a:lstStyle/>
          <a:p>
            <a:fld id="{163C8BCB-A8D7-074E-AD53-2B9312150B6F}" type="slidenum">
              <a:rPr lang="en-US" smtClean="0"/>
              <a:t>1</a:t>
            </a:fld>
            <a:endParaRPr lang="en-US"/>
          </a:p>
        </p:txBody>
      </p:sp>
    </p:spTree>
    <p:extLst>
      <p:ext uri="{BB962C8B-B14F-4D97-AF65-F5344CB8AC3E}">
        <p14:creationId xmlns:p14="http://schemas.microsoft.com/office/powerpoint/2010/main" val="2184799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Bubble and error charts, range charts</a:t>
            </a:r>
          </a:p>
        </p:txBody>
      </p:sp>
      <p:sp>
        <p:nvSpPr>
          <p:cNvPr id="4" name="Slide Number Placeholder 3"/>
          <p:cNvSpPr>
            <a:spLocks noGrp="1"/>
          </p:cNvSpPr>
          <p:nvPr>
            <p:ph type="sldNum" sz="quarter" idx="5"/>
          </p:nvPr>
        </p:nvSpPr>
        <p:spPr/>
        <p:txBody>
          <a:bodyPr/>
          <a:lstStyle/>
          <a:p>
            <a:fld id="{B45CB85B-47E4-A045-A717-CFC259ACBE50}" type="slidenum">
              <a:rPr lang="en-US" smtClean="0"/>
              <a:t>41</a:t>
            </a:fld>
            <a:endParaRPr lang="en-US"/>
          </a:p>
        </p:txBody>
      </p:sp>
    </p:spTree>
    <p:extLst>
      <p:ext uri="{BB962C8B-B14F-4D97-AF65-F5344CB8AC3E}">
        <p14:creationId xmlns:p14="http://schemas.microsoft.com/office/powerpoint/2010/main" val="1351943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Bullet charts, linear gauges, circular gauges</a:t>
            </a:r>
          </a:p>
        </p:txBody>
      </p:sp>
      <p:sp>
        <p:nvSpPr>
          <p:cNvPr id="4" name="Slide Number Placeholder 3"/>
          <p:cNvSpPr>
            <a:spLocks noGrp="1"/>
          </p:cNvSpPr>
          <p:nvPr>
            <p:ph type="sldNum" sz="quarter" idx="5"/>
          </p:nvPr>
        </p:nvSpPr>
        <p:spPr/>
        <p:txBody>
          <a:bodyPr/>
          <a:lstStyle/>
          <a:p>
            <a:fld id="{B45CB85B-47E4-A045-A717-CFC259ACBE50}" type="slidenum">
              <a:rPr lang="en-US" smtClean="0"/>
              <a:t>43</a:t>
            </a:fld>
            <a:endParaRPr lang="en-US"/>
          </a:p>
        </p:txBody>
      </p:sp>
    </p:spTree>
    <p:extLst>
      <p:ext uri="{BB962C8B-B14F-4D97-AF65-F5344CB8AC3E}">
        <p14:creationId xmlns:p14="http://schemas.microsoft.com/office/powerpoint/2010/main" val="992409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Gantt chart, resource chart</a:t>
            </a:r>
          </a:p>
        </p:txBody>
      </p:sp>
      <p:sp>
        <p:nvSpPr>
          <p:cNvPr id="4" name="Slide Number Placeholder 3"/>
          <p:cNvSpPr>
            <a:spLocks noGrp="1"/>
          </p:cNvSpPr>
          <p:nvPr>
            <p:ph type="sldNum" sz="quarter" idx="5"/>
          </p:nvPr>
        </p:nvSpPr>
        <p:spPr/>
        <p:txBody>
          <a:bodyPr/>
          <a:lstStyle/>
          <a:p>
            <a:fld id="{B45CB85B-47E4-A045-A717-CFC259ACBE50}" type="slidenum">
              <a:rPr lang="en-US" smtClean="0"/>
              <a:t>45</a:t>
            </a:fld>
            <a:endParaRPr lang="en-US"/>
          </a:p>
        </p:txBody>
      </p:sp>
    </p:spTree>
    <p:extLst>
      <p:ext uri="{BB962C8B-B14F-4D97-AF65-F5344CB8AC3E}">
        <p14:creationId xmlns:p14="http://schemas.microsoft.com/office/powerpoint/2010/main" val="2433210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Choropleth map, dot map, flow map</a:t>
            </a:r>
          </a:p>
        </p:txBody>
      </p:sp>
      <p:sp>
        <p:nvSpPr>
          <p:cNvPr id="4" name="Slide Number Placeholder 3"/>
          <p:cNvSpPr>
            <a:spLocks noGrp="1"/>
          </p:cNvSpPr>
          <p:nvPr>
            <p:ph type="sldNum" sz="quarter" idx="5"/>
          </p:nvPr>
        </p:nvSpPr>
        <p:spPr/>
        <p:txBody>
          <a:bodyPr/>
          <a:lstStyle/>
          <a:p>
            <a:fld id="{B45CB85B-47E4-A045-A717-CFC259ACBE50}" type="slidenum">
              <a:rPr lang="en-US" smtClean="0"/>
              <a:t>47</a:t>
            </a:fld>
            <a:endParaRPr lang="en-US"/>
          </a:p>
        </p:txBody>
      </p:sp>
    </p:spTree>
    <p:extLst>
      <p:ext uri="{BB962C8B-B14F-4D97-AF65-F5344CB8AC3E}">
        <p14:creationId xmlns:p14="http://schemas.microsoft.com/office/powerpoint/2010/main" val="640301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highlight>
                  <a:srgbClr val="FFFFFF"/>
                </a:highlight>
                <a:latin typeface="Google Sans"/>
              </a:rPr>
              <a:t>The 3 V's (</a:t>
            </a:r>
            <a:r>
              <a:rPr lang="en-US" b="0" i="0" dirty="0">
                <a:solidFill>
                  <a:srgbClr val="040C28"/>
                </a:solidFill>
                <a:effectLst/>
                <a:latin typeface="Google Sans"/>
              </a:rPr>
              <a:t>volume, velocity and variety</a:t>
            </a:r>
            <a:r>
              <a:rPr lang="en-US" b="0" i="0" dirty="0">
                <a:solidFill>
                  <a:srgbClr val="202124"/>
                </a:solidFill>
                <a:effectLst/>
                <a:highlight>
                  <a:srgbClr val="FFFFFF"/>
                </a:highlight>
                <a:latin typeface="Google Sans"/>
              </a:rPr>
              <a:t>) are three defining properties or dimensions of big data. Volume refers to the amount of data, velocity refers to the speed of data processing, and variety refers to the number of types of data.</a:t>
            </a:r>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59</a:t>
            </a:fld>
            <a:endParaRPr lang="en-US"/>
          </a:p>
        </p:txBody>
      </p:sp>
    </p:spTree>
    <p:extLst>
      <p:ext uri="{BB962C8B-B14F-4D97-AF65-F5344CB8AC3E}">
        <p14:creationId xmlns:p14="http://schemas.microsoft.com/office/powerpoint/2010/main" val="804930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63</a:t>
            </a:fld>
            <a:endParaRPr lang="en-US"/>
          </a:p>
        </p:txBody>
      </p:sp>
    </p:spTree>
    <p:extLst>
      <p:ext uri="{BB962C8B-B14F-4D97-AF65-F5344CB8AC3E}">
        <p14:creationId xmlns:p14="http://schemas.microsoft.com/office/powerpoint/2010/main" val="252829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5192D"/>
                </a:solidFill>
                <a:effectLst/>
                <a:highlight>
                  <a:srgbClr val="FFFFFF"/>
                </a:highlight>
                <a:latin typeface="Studio-Feixen-Sans"/>
              </a:rPr>
              <a:t>This interactive dashboard is designed to be used by online retailers and provide them with a high-level to a granular understanding of how different products are performing. It provides an overview of total sales, with the ability to showcase yearly, quarterly, and monthly growth rates. Moreover, it allows anyone to dig through the data and understand the top-performing products, locations, and more. </a:t>
            </a:r>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65</a:t>
            </a:fld>
            <a:endParaRPr lang="en-US"/>
          </a:p>
        </p:txBody>
      </p:sp>
    </p:spTree>
    <p:extLst>
      <p:ext uri="{BB962C8B-B14F-4D97-AF65-F5344CB8AC3E}">
        <p14:creationId xmlns:p14="http://schemas.microsoft.com/office/powerpoint/2010/main" val="810967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Qualifier: </a:t>
            </a:r>
            <a:r>
              <a:rPr lang="en-US" dirty="0"/>
              <a:t>A qualifier is a statement about how strong the claim is. For example, if you are claiming that stains on teeth are caused by drinking coffee, you might need to acknowledge that there may be other causes as well. Your qualified claim would be that drinking coffee is the most significant cause (although perhaps not the only cause) of stained teeth. </a:t>
            </a:r>
          </a:p>
          <a:p>
            <a:r>
              <a:rPr lang="en-US" b="1" u="sng" dirty="0"/>
              <a:t>Rebuttal: </a:t>
            </a:r>
            <a:r>
              <a:rPr lang="en-US" dirty="0"/>
              <a:t>A rebuttal is an exception to your claim. For example, you might have to acknowledge that a certain kind of coffee does not stain teeth. Your claim, however, would be that coffee is the major cause of stained teeth except for those coffee drinkers who drink the special non-teeth staining coffee. </a:t>
            </a:r>
          </a:p>
          <a:p>
            <a:r>
              <a:rPr lang="en-US" b="1" u="sng" dirty="0"/>
              <a:t>Backing: </a:t>
            </a:r>
            <a:r>
              <a:rPr lang="en-US" dirty="0"/>
              <a:t>Sometimes the warrant is an important part of the argument. Additionally, sometimes the warrant is not broadly understood or broadly accepted. In this case, a speaker or writer may have to defend the warrant. In our example, the warrant would need to be backed by reasons such as the argument that whiter teeth will help you get more dates or that whiter teeth will make you look better in yearbook photos. Reasons that support the warrant are called backing. </a:t>
            </a:r>
          </a:p>
        </p:txBody>
      </p:sp>
      <p:sp>
        <p:nvSpPr>
          <p:cNvPr id="4" name="Slide Number Placeholder 3"/>
          <p:cNvSpPr>
            <a:spLocks noGrp="1"/>
          </p:cNvSpPr>
          <p:nvPr>
            <p:ph type="sldNum" sz="quarter" idx="5"/>
          </p:nvPr>
        </p:nvSpPr>
        <p:spPr/>
        <p:txBody>
          <a:bodyPr/>
          <a:lstStyle/>
          <a:p>
            <a:fld id="{B45CB85B-47E4-A045-A717-CFC259ACBE50}" type="slidenum">
              <a:rPr lang="en-US" smtClean="0"/>
              <a:t>67</a:t>
            </a:fld>
            <a:endParaRPr lang="en-US"/>
          </a:p>
        </p:txBody>
      </p:sp>
    </p:spTree>
    <p:extLst>
      <p:ext uri="{BB962C8B-B14F-4D97-AF65-F5344CB8AC3E}">
        <p14:creationId xmlns:p14="http://schemas.microsoft.com/office/powerpoint/2010/main" val="2438736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68</a:t>
            </a:fld>
            <a:endParaRPr lang="en-US"/>
          </a:p>
        </p:txBody>
      </p:sp>
    </p:spTree>
    <p:extLst>
      <p:ext uri="{BB962C8B-B14F-4D97-AF65-F5344CB8AC3E}">
        <p14:creationId xmlns:p14="http://schemas.microsoft.com/office/powerpoint/2010/main" val="3077530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highlight>
                  <a:srgbClr val="FFFFFF"/>
                </a:highlight>
                <a:latin typeface="-apple-system"/>
              </a:rPr>
              <a:t>The above Figure is the existing Tableau visual on the Dataset. It analyzes which LinkedIn skills are in demand among 14 different countries and the percentage of countries having the specific mentioned skill in their top 10 skills. The visual shows beyond doubt that Statistical Analysis and Data Mining is clearly among the top 10 skills of all the countries , proving the fact that Data Analysis is emerging as a very demanding and attractive field both in terms of recruitment as well as for prospective students pursuing educational degrees. The visual also compares the percentage difference in the mentioned skill from 2014 and it shows that almost all Data Mining, Visualization, Cloud computing and virtualization skills are constantly moving up in the ranks and more and more countries are acquiring them in order to grow and prosper economically.</a:t>
            </a:r>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69</a:t>
            </a:fld>
            <a:endParaRPr lang="en-US"/>
          </a:p>
        </p:txBody>
      </p:sp>
    </p:spTree>
    <p:extLst>
      <p:ext uri="{BB962C8B-B14F-4D97-AF65-F5344CB8AC3E}">
        <p14:creationId xmlns:p14="http://schemas.microsoft.com/office/powerpoint/2010/main" val="2910119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9</a:t>
            </a:fld>
            <a:endParaRPr lang="en-US"/>
          </a:p>
        </p:txBody>
      </p:sp>
    </p:spTree>
    <p:extLst>
      <p:ext uri="{BB962C8B-B14F-4D97-AF65-F5344CB8AC3E}">
        <p14:creationId xmlns:p14="http://schemas.microsoft.com/office/powerpoint/2010/main" val="3020628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highlight>
                  <a:srgbClr val="FFFFFF"/>
                </a:highlight>
                <a:latin typeface="-apple-system"/>
              </a:rPr>
              <a:t>Warrant:</a:t>
            </a:r>
          </a:p>
          <a:p>
            <a:pPr algn="l"/>
            <a:r>
              <a:rPr lang="en-US" b="0" i="0" dirty="0">
                <a:solidFill>
                  <a:srgbClr val="1F2328"/>
                </a:solidFill>
                <a:effectLst/>
                <a:highlight>
                  <a:srgbClr val="FFFFFF"/>
                </a:highlight>
                <a:latin typeface="-apple-system"/>
              </a:rPr>
              <a:t>The above visual is drawn in Tableau after the data wrangling step in Python. The visual analyzes the distribution of ranks and skills among the countries used in the dataset. For most of the countries in the boxplot, the data is skewed symmetrically as they have a wide dispersion in the distribution of ranked skills . The visual shows that only a few countries have a higher span of lower whisker and a large no. of data points in the 1st quartile range of the boxplot. U.S. is one country where the median of the rank is comparatively low and the data is skewed to the left indicating that the 1st quartile range consists of four different high ranked skills including Statistical Analysis &amp; Data Mining, Cloud &amp; Distributed Computing, and Mobile Development &amp; User Interface Design. U.S. has negative skewness as the lower whisker is skewed to the left indicating that the mean is less than the median. Therefore, average of the ranking distribution is scattered around the top ranks for the U.S. which most has the most popular skills. The above box plot also shows that only a few countries including France, U.S, UAE, China and India have a lower median between the range of ranks 5 to 10, as compared to other countries. This shows that these countries have a greater percentage of top ranked skills possessed or in pursuance by people living in those nations.</a:t>
            </a:r>
          </a:p>
          <a:p>
            <a:br>
              <a:rPr lang="en-US" dirty="0"/>
            </a:br>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70</a:t>
            </a:fld>
            <a:endParaRPr lang="en-US"/>
          </a:p>
        </p:txBody>
      </p:sp>
    </p:spTree>
    <p:extLst>
      <p:ext uri="{BB962C8B-B14F-4D97-AF65-F5344CB8AC3E}">
        <p14:creationId xmlns:p14="http://schemas.microsoft.com/office/powerpoint/2010/main" val="2172472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highlight>
                  <a:srgbClr val="FFFFFF"/>
                </a:highlight>
                <a:latin typeface="-apple-system"/>
              </a:rPr>
              <a:t>Cloud &amp; Distribution has gained popularity as it changed from the rank of 2 in 2014 to 1 in 2016. Despite the fact that Statistical Analysis and Data Mining is overall becoming popular and gaining demand across the globe, in terms of average ranking, the rank has gone down from 1 in 2014 to 2 in 2016. The main reason behind this analogy is that for some developed and major economies from where the top skills actually emerge, such as U.S., U.K. and the other major European countries, the top skills have already passed the most popular stage and are now in later growth stages</a:t>
            </a:r>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71</a:t>
            </a:fld>
            <a:endParaRPr lang="en-US"/>
          </a:p>
        </p:txBody>
      </p:sp>
    </p:spTree>
    <p:extLst>
      <p:ext uri="{BB962C8B-B14F-4D97-AF65-F5344CB8AC3E}">
        <p14:creationId xmlns:p14="http://schemas.microsoft.com/office/powerpoint/2010/main" val="2641616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highlight>
                  <a:srgbClr val="FFFFFF"/>
                </a:highlight>
                <a:latin typeface="-apple-system"/>
              </a:rPr>
              <a:t>One of the most effective ways to visualize changes in ranks over time is to create a bump chart in Tableau as in Fig 1.3 above. This visual shows the changing trends of skill ranks from 2014 to 2016. By hovering the cursor on the circles in the Tableau worksheet, we can see the details such as the skill name and its respective average rank at that particular point in time. The visual shows that from 2014 to 2016, there was a slight variation in the top ranked skills such as Data Mining and Cloud Computing. However, the less popular skills fluctuated a lot, as we see that Pearl/Python/Ruby are becoming popular as the average rank of this skill moved from 10 in 2014 to 6 in 2016. The main reason behind this is that skills like Statistical Analysis and Data Mining and Cloud Computing do require proficiency in data science analysis tools such as Python in order to be well versed in Data Mining. Therefore, Python/Pear/Ruby are climbing up the ranks and becoming more popular over the years.</a:t>
            </a:r>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72</a:t>
            </a:fld>
            <a:endParaRPr lang="en-US"/>
          </a:p>
        </p:txBody>
      </p:sp>
    </p:spTree>
    <p:extLst>
      <p:ext uri="{BB962C8B-B14F-4D97-AF65-F5344CB8AC3E}">
        <p14:creationId xmlns:p14="http://schemas.microsoft.com/office/powerpoint/2010/main" val="1259593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highlight>
                  <a:srgbClr val="FFFFFF"/>
                </a:highlight>
                <a:latin typeface="-apple-system"/>
              </a:rPr>
              <a:t>The box plot shows that there is a greater degree of variation in the distribution of data for most of the skills. The skills which are most popular in demand in all the countries including Cloud and Distributed Computing and Statistical Analysis and Data Mining have most of the observations concentrated on the low end of the ranking scale indicating the fact that these skills occupy the top ranks . Cloud and Data Mining skills ranking distribution is skewed right and have positive skewness, their range of observations is smaller than the ranges of other skills. Pear/Python/Ruby skill set is also skewed to the right and has positive skewness, however, the range of this skillset is higher as compared to the top 2 skills Cloud and Data Mining, and this is because due to the rising popularity and growing demand of Data Mining and Statistical Analysis tools like Python, its' corresponding demand is also increasing. The positive skewness of Data Mining and Cloud skills also indicate most of the data points are spread out in the lower 1st and 2nd quartile ranges which is clearly shown in the dataset as these skills are on average ranked among the top ranked skills consistently in all the different countries in the dataset.</a:t>
            </a:r>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73</a:t>
            </a:fld>
            <a:endParaRPr lang="en-US"/>
          </a:p>
        </p:txBody>
      </p:sp>
    </p:spTree>
    <p:extLst>
      <p:ext uri="{BB962C8B-B14F-4D97-AF65-F5344CB8AC3E}">
        <p14:creationId xmlns:p14="http://schemas.microsoft.com/office/powerpoint/2010/main" val="3536159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30327"/>
                </a:solidFill>
                <a:effectLst/>
                <a:highlight>
                  <a:srgbClr val="FFFFFF"/>
                </a:highlight>
                <a:latin typeface="Inter"/>
              </a:rPr>
              <a:t>From the graph left, all data is in the 9300-9800 range on the y-axis and this tends to show an exaggerated growth. This data can be much more accurately presented in the right graph. Now we can see that the differences between the data of the different groups are small. This is a more accurate picture of the differences and a fair way to present the information.</a:t>
            </a:r>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74</a:t>
            </a:fld>
            <a:endParaRPr lang="en-US"/>
          </a:p>
        </p:txBody>
      </p:sp>
    </p:spTree>
    <p:extLst>
      <p:ext uri="{BB962C8B-B14F-4D97-AF65-F5344CB8AC3E}">
        <p14:creationId xmlns:p14="http://schemas.microsoft.com/office/powerpoint/2010/main" val="4167966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75</a:t>
            </a:fld>
            <a:endParaRPr lang="en-US"/>
          </a:p>
        </p:txBody>
      </p:sp>
    </p:spTree>
    <p:extLst>
      <p:ext uri="{BB962C8B-B14F-4D97-AF65-F5344CB8AC3E}">
        <p14:creationId xmlns:p14="http://schemas.microsoft.com/office/powerpoint/2010/main" val="2309767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55555"/>
                </a:solidFill>
                <a:effectLst/>
                <a:highlight>
                  <a:srgbClr val="FFFFFF"/>
                </a:highlight>
                <a:latin typeface="Proxima Nova"/>
              </a:rPr>
              <a:t>the pie chart is a poor choice as the visuals don’t represent the numbers in their best or most accurate format. Typically, a pie chart should amount to a whole (100 expressed as a percentage) - but that’s not the case in this instance. As you can see, a neat, balanced bar chart is the best choice as it presents the information in its truest, most digestible form.</a:t>
            </a:r>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76</a:t>
            </a:fld>
            <a:endParaRPr lang="en-US"/>
          </a:p>
        </p:txBody>
      </p:sp>
    </p:spTree>
    <p:extLst>
      <p:ext uri="{BB962C8B-B14F-4D97-AF65-F5344CB8AC3E}">
        <p14:creationId xmlns:p14="http://schemas.microsoft.com/office/powerpoint/2010/main" val="2498553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highlight>
                  <a:srgbClr val="FFFFFF"/>
                </a:highlight>
                <a:latin typeface="-apple-system"/>
              </a:rPr>
              <a:t>the median of the boxplot for Men is relatively higher than Women and the Men boxplot is skewed to the right and has positive skewness. The outliers for Men boxplot are comparatively greater than for Women boxplot, indicating the fact most of the top occupations are paying Men more than Women in Australia for specific reasons that we would analyze in the rebuttal section of this analysis. We can also see in the boxplot visual that for some high ranked professions like Neurosurgery, there is a wide gap between the Men and Women Average Taxable Income. Men are commanding around $550,000 vs Women only $320,000 for a Neurosurgeon occupation.</a:t>
            </a:r>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78</a:t>
            </a:fld>
            <a:endParaRPr lang="en-US"/>
          </a:p>
        </p:txBody>
      </p:sp>
    </p:spTree>
    <p:extLst>
      <p:ext uri="{BB962C8B-B14F-4D97-AF65-F5344CB8AC3E}">
        <p14:creationId xmlns:p14="http://schemas.microsoft.com/office/powerpoint/2010/main" val="3135740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highlight>
                  <a:srgbClr val="FFFFFF"/>
                </a:highlight>
                <a:latin typeface="-apple-system"/>
              </a:rPr>
              <a:t>The visual shows that as the rank of occupation gets lower, the Average Taxable Income variation between Men and Women gets narrower. Therefore, the top ranked professions such as Neurosurgery, Ophthalmology, Judge Law, Plastic Surgery and Cardiology are some of the professions which pay Men significantly more than Women.</a:t>
            </a:r>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79</a:t>
            </a:fld>
            <a:endParaRPr lang="en-US"/>
          </a:p>
        </p:txBody>
      </p:sp>
    </p:spTree>
    <p:extLst>
      <p:ext uri="{BB962C8B-B14F-4D97-AF65-F5344CB8AC3E}">
        <p14:creationId xmlns:p14="http://schemas.microsoft.com/office/powerpoint/2010/main" val="2317440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highlight>
                  <a:srgbClr val="FFFFFF"/>
                </a:highlight>
                <a:latin typeface="-apple-system"/>
              </a:rPr>
              <a:t>The DNA chart is an accurate reflection of this claim, it represents the actual difference or spread between the two quantities which are the Average Taxable Income of Men and Women represented by blue and yellow colors respectively. The line between any two points shows the difference in the salary range for any particular occupation. We can see that the biggest difference is in the top ranked profession of Neurosurgery, Ophthalmology, Orthopedic Surgery and Cardiology. The bigger the difference in the two quantities in the DNA chart, the more persuasive our claim would be that the top ranked jobs are paying Men more than Women. DNA chart clearly supports our claim and is a persuasive and easy to understand visualization made using the existing dataset on Australian Gender gap in salaries</a:t>
            </a:r>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80</a:t>
            </a:fld>
            <a:endParaRPr lang="en-US"/>
          </a:p>
        </p:txBody>
      </p:sp>
    </p:spTree>
    <p:extLst>
      <p:ext uri="{BB962C8B-B14F-4D97-AF65-F5344CB8AC3E}">
        <p14:creationId xmlns:p14="http://schemas.microsoft.com/office/powerpoint/2010/main" val="4213065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156"/>
                </a:solidFill>
                <a:effectLst/>
                <a:highlight>
                  <a:srgbClr val="FFFFFF"/>
                </a:highlight>
                <a:latin typeface="Google Sans"/>
              </a:rPr>
              <a:t>Charles Minard's map of Napoleon's disastrous Russian campaign of 1812. The graphic is notable for its representation in two dimensions of six types of data: the number of Napoleon's troops; distance; temperature; the latitude and longitude; direction of travel; and location relative to specific dates.</a:t>
            </a:r>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11</a:t>
            </a:fld>
            <a:endParaRPr lang="en-US"/>
          </a:p>
        </p:txBody>
      </p:sp>
    </p:spTree>
    <p:extLst>
      <p:ext uri="{BB962C8B-B14F-4D97-AF65-F5344CB8AC3E}">
        <p14:creationId xmlns:p14="http://schemas.microsoft.com/office/powerpoint/2010/main" val="921767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highlight>
                  <a:srgbClr val="FFFFFF"/>
                </a:highlight>
                <a:latin typeface="-apple-system"/>
              </a:rPr>
              <a:t>After incorporating external data from </a:t>
            </a:r>
            <a:r>
              <a:rPr lang="en-US" b="0" i="0" u="sng" dirty="0">
                <a:solidFill>
                  <a:srgbClr val="1F2328"/>
                </a:solidFill>
                <a:effectLst/>
                <a:highlight>
                  <a:srgbClr val="FFFFFF"/>
                </a:highlight>
                <a:latin typeface="-apple-system"/>
                <a:hlinkClick r:id="rId3"/>
              </a:rPr>
              <a:t>http://www.oecd.org/gender/data/employment/</a:t>
            </a:r>
            <a:r>
              <a:rPr lang="en-US" b="0" i="0" dirty="0">
                <a:solidFill>
                  <a:srgbClr val="1F2328"/>
                </a:solidFill>
                <a:effectLst/>
                <a:highlight>
                  <a:srgbClr val="FFFFFF"/>
                </a:highlight>
                <a:latin typeface="-apple-system"/>
              </a:rPr>
              <a:t> on Australia’s total and full time labor force participation by Men and Women, we analyzed that Women’s participation in full time labor force in Australia is significantly less than Men and stands at 53.3% against 81.4% for Men in the year 2016</a:t>
            </a:r>
          </a:p>
          <a:p>
            <a:pPr algn="l"/>
            <a:r>
              <a:rPr lang="en-US" b="0" i="0" dirty="0">
                <a:solidFill>
                  <a:srgbClr val="1F2328"/>
                </a:solidFill>
                <a:effectLst/>
                <a:highlight>
                  <a:srgbClr val="FFFFFF"/>
                </a:highlight>
                <a:latin typeface="-apple-system"/>
              </a:rPr>
              <a:t>Therefore, our Rebuttal claim which contradicts and refutes our original claim that “Australia’s Top 50 jobs pay Men significantly more than Women” is that “Since Women’s participation in Australia’s Full time labor force is significantly less than Men, the Average Taxable Income of Women is less than Men”.</a:t>
            </a:r>
          </a:p>
          <a:p>
            <a:r>
              <a:rPr lang="en-US" b="0" i="0" dirty="0">
                <a:solidFill>
                  <a:srgbClr val="1F2328"/>
                </a:solidFill>
                <a:effectLst/>
                <a:highlight>
                  <a:srgbClr val="FFFFFF"/>
                </a:highlight>
                <a:latin typeface="-apple-system"/>
              </a:rPr>
              <a:t>Since women are less actively involved in the full time employment, their Average taxable Income is lesser than Men who are able to work full time more often than Women and thus able to command higher income than Women because of greater full time availability. This analogy is focused more on the top 50 occupations including Neurosurgery and Medicine related occupations where full time availability is of utmost importance and of higher demand by the employer considering the risk involved in the occupation</a:t>
            </a:r>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81</a:t>
            </a:fld>
            <a:endParaRPr lang="en-US"/>
          </a:p>
        </p:txBody>
      </p:sp>
    </p:spTree>
    <p:extLst>
      <p:ext uri="{BB962C8B-B14F-4D97-AF65-F5344CB8AC3E}">
        <p14:creationId xmlns:p14="http://schemas.microsoft.com/office/powerpoint/2010/main" val="1716442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highlight>
                  <a:srgbClr val="FFFFFF"/>
                </a:highlight>
                <a:latin typeface="-apple-system"/>
              </a:rPr>
              <a:t>The above image which is used for explanatory purposes from the source mentioned above, indicates the proportion of Women and Men working full time and part time in Australia, it shows that 61.7% of Women work full time compared to 86% of Men working full time</a:t>
            </a:r>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82</a:t>
            </a:fld>
            <a:endParaRPr lang="en-US"/>
          </a:p>
        </p:txBody>
      </p:sp>
    </p:spTree>
    <p:extLst>
      <p:ext uri="{BB962C8B-B14F-4D97-AF65-F5344CB8AC3E}">
        <p14:creationId xmlns:p14="http://schemas.microsoft.com/office/powerpoint/2010/main" val="27331446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83</a:t>
            </a:fld>
            <a:endParaRPr lang="en-US"/>
          </a:p>
        </p:txBody>
      </p:sp>
    </p:spTree>
    <p:extLst>
      <p:ext uri="{BB962C8B-B14F-4D97-AF65-F5344CB8AC3E}">
        <p14:creationId xmlns:p14="http://schemas.microsoft.com/office/powerpoint/2010/main" val="412667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84</a:t>
            </a:fld>
            <a:endParaRPr lang="en-US"/>
          </a:p>
        </p:txBody>
      </p:sp>
    </p:spTree>
    <p:extLst>
      <p:ext uri="{BB962C8B-B14F-4D97-AF65-F5344CB8AC3E}">
        <p14:creationId xmlns:p14="http://schemas.microsoft.com/office/powerpoint/2010/main" val="1698061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02122"/>
                </a:solidFill>
                <a:effectLst/>
                <a:highlight>
                  <a:srgbClr val="FFFFFF"/>
                </a:highlight>
                <a:latin typeface="Arial" panose="020B0604020202020204" pitchFamily="34" charset="0"/>
              </a:rPr>
              <a:t>A </a:t>
            </a:r>
            <a:r>
              <a:rPr lang="en-US" b="1" i="0" dirty="0">
                <a:solidFill>
                  <a:srgbClr val="202122"/>
                </a:solidFill>
                <a:effectLst/>
                <a:highlight>
                  <a:srgbClr val="FFFFFF"/>
                </a:highlight>
                <a:latin typeface="Arial" panose="020B0604020202020204" pitchFamily="34" charset="0"/>
              </a:rPr>
              <a:t>candlestick chart</a:t>
            </a:r>
            <a:r>
              <a:rPr lang="en-US" b="0" i="0" dirty="0">
                <a:solidFill>
                  <a:srgbClr val="202122"/>
                </a:solidFill>
                <a:effectLst/>
                <a:highlight>
                  <a:srgbClr val="FFFFFF"/>
                </a:highlight>
                <a:latin typeface="Arial" panose="020B0604020202020204" pitchFamily="34" charset="0"/>
              </a:rPr>
              <a:t> is a style of financial chart used to describe price movements of a </a:t>
            </a:r>
            <a:r>
              <a:rPr lang="en-US" b="0" i="0" u="none" strike="noStrike" dirty="0">
                <a:solidFill>
                  <a:srgbClr val="202122"/>
                </a:solidFill>
                <a:effectLst/>
                <a:highlight>
                  <a:srgbClr val="FFFFFF"/>
                </a:highlight>
                <a:latin typeface="Arial" panose="020B0604020202020204" pitchFamily="34" charset="0"/>
                <a:hlinkClick r:id="rId3" tooltip="Security (finance)"/>
              </a:rPr>
              <a:t>security</a:t>
            </a:r>
            <a:r>
              <a:rPr lang="en-US" b="0" i="0" dirty="0">
                <a:solidFill>
                  <a:srgbClr val="202122"/>
                </a:solidFill>
                <a:effectLst/>
                <a:highlight>
                  <a:srgbClr val="FFFFFF"/>
                </a:highlight>
                <a:latin typeface="Arial" panose="020B0604020202020204" pitchFamily="34" charset="0"/>
              </a:rPr>
              <a:t>, </a:t>
            </a:r>
            <a:r>
              <a:rPr lang="en-US" b="0" i="0" u="none" strike="noStrike" dirty="0">
                <a:solidFill>
                  <a:srgbClr val="202122"/>
                </a:solidFill>
                <a:effectLst/>
                <a:highlight>
                  <a:srgbClr val="FFFFFF"/>
                </a:highlight>
                <a:latin typeface="Arial" panose="020B0604020202020204" pitchFamily="34" charset="0"/>
                <a:hlinkClick r:id="rId4" tooltip="Derivative (finance)"/>
              </a:rPr>
              <a:t>derivative</a:t>
            </a:r>
            <a:r>
              <a:rPr lang="en-US" b="0" i="0" dirty="0">
                <a:solidFill>
                  <a:srgbClr val="202122"/>
                </a:solidFill>
                <a:effectLst/>
                <a:highlight>
                  <a:srgbClr val="FFFFFF"/>
                </a:highlight>
                <a:latin typeface="Arial" panose="020B0604020202020204" pitchFamily="34" charset="0"/>
              </a:rPr>
              <a:t>, or </a:t>
            </a:r>
            <a:r>
              <a:rPr lang="en-US" b="0" i="0" u="none" strike="noStrike" dirty="0">
                <a:solidFill>
                  <a:srgbClr val="202122"/>
                </a:solidFill>
                <a:effectLst/>
                <a:highlight>
                  <a:srgbClr val="FFFFFF"/>
                </a:highlight>
                <a:latin typeface="Arial" panose="020B0604020202020204" pitchFamily="34" charset="0"/>
                <a:hlinkClick r:id="rId5" tooltip="Currency"/>
              </a:rPr>
              <a:t>currency</a:t>
            </a:r>
            <a:r>
              <a:rPr lang="en-US" b="0" i="0" dirty="0">
                <a:solidFill>
                  <a:srgbClr val="202122"/>
                </a:solidFill>
                <a:effectLst/>
                <a:highlight>
                  <a:srgbClr val="FFFFFF"/>
                </a:highlight>
                <a:latin typeface="Arial" panose="020B0604020202020204" pitchFamily="34" charset="0"/>
              </a:rPr>
              <a:t>.</a:t>
            </a:r>
          </a:p>
          <a:p>
            <a:pPr algn="l"/>
            <a:r>
              <a:rPr lang="en-US" b="0" i="0" dirty="0">
                <a:solidFill>
                  <a:srgbClr val="202122"/>
                </a:solidFill>
                <a:effectLst/>
                <a:highlight>
                  <a:srgbClr val="FFFFFF"/>
                </a:highlight>
                <a:latin typeface="Arial" panose="020B0604020202020204" pitchFamily="34" charset="0"/>
              </a:rPr>
              <a:t>While similar in appearance to a bar chart, each candlestick represents four important pieces of information for that day: open and close in the thick body, and high and low in the "</a:t>
            </a:r>
            <a:r>
              <a:rPr lang="en-US" b="0" i="0" u="none" strike="noStrike" dirty="0">
                <a:solidFill>
                  <a:srgbClr val="202122"/>
                </a:solidFill>
                <a:effectLst/>
                <a:highlight>
                  <a:srgbClr val="FFFFFF"/>
                </a:highlight>
                <a:latin typeface="Arial" panose="020B0604020202020204" pitchFamily="34" charset="0"/>
                <a:hlinkClick r:id="rId6" tooltip="Candle wick"/>
              </a:rPr>
              <a:t>candle wick</a:t>
            </a:r>
            <a:r>
              <a:rPr lang="en-US" b="0" i="0" dirty="0">
                <a:solidFill>
                  <a:srgbClr val="202122"/>
                </a:solidFill>
                <a:effectLst/>
                <a:highlight>
                  <a:srgbClr val="FFFFFF"/>
                </a:highlight>
                <a:latin typeface="Arial" panose="020B0604020202020204" pitchFamily="34" charset="0"/>
              </a:rPr>
              <a:t>". Being densely packed with information, it tends to represent </a:t>
            </a:r>
            <a:r>
              <a:rPr lang="en-US" b="0" i="0" u="none" strike="noStrike" dirty="0">
                <a:solidFill>
                  <a:srgbClr val="202122"/>
                </a:solidFill>
                <a:effectLst/>
                <a:highlight>
                  <a:srgbClr val="FFFFFF"/>
                </a:highlight>
                <a:latin typeface="Arial" panose="020B0604020202020204" pitchFamily="34" charset="0"/>
                <a:hlinkClick r:id="rId7" tooltip="Trading"/>
              </a:rPr>
              <a:t>trading patterns</a:t>
            </a:r>
            <a:r>
              <a:rPr lang="en-US" b="0" i="0" dirty="0">
                <a:solidFill>
                  <a:srgbClr val="202122"/>
                </a:solidFill>
                <a:effectLst/>
                <a:highlight>
                  <a:srgbClr val="FFFFFF"/>
                </a:highlight>
                <a:latin typeface="Arial" panose="020B0604020202020204" pitchFamily="34" charset="0"/>
              </a:rPr>
              <a:t> over short periods of time, often a few days or a few trading sessions</a:t>
            </a:r>
          </a:p>
          <a:p>
            <a:pPr algn="l"/>
            <a:endParaRPr lang="en-US" b="0" i="0" dirty="0">
              <a:solidFill>
                <a:srgbClr val="202122"/>
              </a:solidFill>
              <a:effectLst/>
              <a:highlight>
                <a:srgbClr val="FFFFFF"/>
              </a:highlight>
              <a:latin typeface="Arial" panose="020B0604020202020204" pitchFamily="34" charset="0"/>
            </a:endParaRPr>
          </a:p>
          <a:p>
            <a:pPr algn="l"/>
            <a:r>
              <a:rPr lang="en-US" b="0" i="0" dirty="0">
                <a:solidFill>
                  <a:srgbClr val="1F2328"/>
                </a:solidFill>
                <a:effectLst/>
                <a:highlight>
                  <a:srgbClr val="FFFFFF"/>
                </a:highlight>
                <a:latin typeface="-apple-system"/>
              </a:rPr>
              <a:t>Bitcoin has witnessed a tremendous increase in its market price since inception and has remained the least volatile cryptocurrency in terms of investment and the price appreciation over the recent years when compared to Ethereum, which had a wide volatility rate in 2017</a:t>
            </a:r>
            <a:endParaRPr lang="en-US" b="0" i="0" dirty="0">
              <a:solidFill>
                <a:srgbClr val="202122"/>
              </a:solidFill>
              <a:effectLst/>
              <a:highlight>
                <a:srgbClr val="FFFFFF"/>
              </a:highligh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85</a:t>
            </a:fld>
            <a:endParaRPr lang="en-US"/>
          </a:p>
        </p:txBody>
      </p:sp>
    </p:spTree>
    <p:extLst>
      <p:ext uri="{BB962C8B-B14F-4D97-AF65-F5344CB8AC3E}">
        <p14:creationId xmlns:p14="http://schemas.microsoft.com/office/powerpoint/2010/main" val="2524148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When the bands tighten during a period of low volatility, it raises the likelihood of a sharp price move in either direction. This may begin a trending move. Watch out for a false move in opposite direction which reverses before the proper trend </a:t>
            </a:r>
            <a:r>
              <a:rPr lang="en-US" dirty="0" err="1"/>
              <a:t>begins.When</a:t>
            </a:r>
            <a:r>
              <a:rPr lang="en-US" dirty="0"/>
              <a:t> the bands separate by an unusual large amount, volatility increases and any existing trend may be ending. </a:t>
            </a:r>
          </a:p>
        </p:txBody>
      </p:sp>
      <p:sp>
        <p:nvSpPr>
          <p:cNvPr id="4" name="Slide Number Placeholder 3"/>
          <p:cNvSpPr>
            <a:spLocks noGrp="1"/>
          </p:cNvSpPr>
          <p:nvPr>
            <p:ph type="sldNum" sz="quarter" idx="5"/>
          </p:nvPr>
        </p:nvSpPr>
        <p:spPr/>
        <p:txBody>
          <a:bodyPr/>
          <a:lstStyle/>
          <a:p>
            <a:fld id="{B45CB85B-47E4-A045-A717-CFC259ACBE50}" type="slidenum">
              <a:rPr lang="en-US" smtClean="0"/>
              <a:t>86</a:t>
            </a:fld>
            <a:endParaRPr lang="en-US"/>
          </a:p>
        </p:txBody>
      </p:sp>
    </p:spTree>
    <p:extLst>
      <p:ext uri="{BB962C8B-B14F-4D97-AF65-F5344CB8AC3E}">
        <p14:creationId xmlns:p14="http://schemas.microsoft.com/office/powerpoint/2010/main" val="13776602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highlight>
                  <a:srgbClr val="FFFFFF"/>
                </a:highlight>
                <a:latin typeface="-apple-system"/>
              </a:rPr>
              <a:t>Bitcoin has witnessed a steady rise and its moving average has reasonably stayed with the lower and upper bands. This indicates less volatility and better foreseeability for prospective investors interested in investing in Bitcoin while for Ethereum, since upper and lower bands indicate volatility, we can see that it has suffered a drastic volatility in 2017 as the bands widened in the gap from the moving average in the middle. Though this trend was witnessed by almost all of the major cryptocurrencies in the year 2017 but volatility of Ethereum was higher than that of Bitcoin.</a:t>
            </a:r>
            <a:br>
              <a:rPr lang="en-US" dirty="0"/>
            </a:br>
            <a:r>
              <a:rPr lang="en-US" b="0" i="0" dirty="0">
                <a:solidFill>
                  <a:srgbClr val="1F2328"/>
                </a:solidFill>
                <a:effectLst/>
                <a:highlight>
                  <a:srgbClr val="FFFFFF"/>
                </a:highlight>
                <a:latin typeface="-apple-system"/>
              </a:rPr>
              <a:t>The reason being, Ethereum is an altcoin which makes it more prone to pump and dump behavior and less likely to be considered a long term asset. So, Ethereum being new to market is experiencing high supply </a:t>
            </a:r>
            <a:r>
              <a:rPr lang="en-US" b="0" i="0" dirty="0" err="1">
                <a:solidFill>
                  <a:srgbClr val="1F2328"/>
                </a:solidFill>
                <a:effectLst/>
                <a:highlight>
                  <a:srgbClr val="FFFFFF"/>
                </a:highlight>
                <a:latin typeface="-apple-system"/>
              </a:rPr>
              <a:t>ans</a:t>
            </a:r>
            <a:r>
              <a:rPr lang="en-US" b="0" i="0" dirty="0">
                <a:solidFill>
                  <a:srgbClr val="1F2328"/>
                </a:solidFill>
                <a:effectLst/>
                <a:highlight>
                  <a:srgbClr val="FFFFFF"/>
                </a:highlight>
                <a:latin typeface="-apple-system"/>
              </a:rPr>
              <a:t> people can move it around faster because of its low fees and block times. Litecoin also has high volatility as compared to bitcoin, as there is more gap in upper and lower bands.</a:t>
            </a:r>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87</a:t>
            </a:fld>
            <a:endParaRPr lang="en-US"/>
          </a:p>
        </p:txBody>
      </p:sp>
    </p:spTree>
    <p:extLst>
      <p:ext uri="{BB962C8B-B14F-4D97-AF65-F5344CB8AC3E}">
        <p14:creationId xmlns:p14="http://schemas.microsoft.com/office/powerpoint/2010/main" val="19669662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highlight>
                  <a:srgbClr val="FFFFFF"/>
                </a:highlight>
                <a:latin typeface="-apple-system"/>
              </a:rPr>
              <a:t>Here’s a simple example of a Dash App that ties a Dropdown to a </a:t>
            </a:r>
            <a:r>
              <a:rPr lang="en-US" b="0" i="0" dirty="0" err="1">
                <a:solidFill>
                  <a:srgbClr val="1F2328"/>
                </a:solidFill>
                <a:effectLst/>
                <a:highlight>
                  <a:srgbClr val="FFFFFF"/>
                </a:highlight>
                <a:latin typeface="-apple-system"/>
              </a:rPr>
              <a:t>Plotly</a:t>
            </a:r>
            <a:r>
              <a:rPr lang="en-US" b="0" i="0" dirty="0">
                <a:solidFill>
                  <a:srgbClr val="1F2328"/>
                </a:solidFill>
                <a:effectLst/>
                <a:highlight>
                  <a:srgbClr val="FFFFFF"/>
                </a:highlight>
                <a:latin typeface="-apple-system"/>
              </a:rPr>
              <a:t> Graph. As the user selects a value in the Dropdown, the application code dynamically exports data from Google Finance into a Pandas </a:t>
            </a:r>
            <a:r>
              <a:rPr lang="en-US" b="0" i="0" dirty="0" err="1">
                <a:solidFill>
                  <a:srgbClr val="1F2328"/>
                </a:solidFill>
                <a:effectLst/>
                <a:highlight>
                  <a:srgbClr val="FFFFFF"/>
                </a:highlight>
                <a:latin typeface="-apple-system"/>
              </a:rPr>
              <a:t>DataFrame</a:t>
            </a:r>
            <a:r>
              <a:rPr lang="en-US" b="0" i="0" dirty="0">
                <a:solidFill>
                  <a:srgbClr val="1F2328"/>
                </a:solidFill>
                <a:effectLst/>
                <a:highlight>
                  <a:srgbClr val="FFFFFF"/>
                </a:highlight>
                <a:latin typeface="-apple-system"/>
              </a:rPr>
              <a:t>. This app was written in just </a:t>
            </a:r>
            <a:r>
              <a:rPr lang="en-US" b="1" i="0" dirty="0">
                <a:solidFill>
                  <a:srgbClr val="1F2328"/>
                </a:solidFill>
                <a:effectLst/>
                <a:highlight>
                  <a:srgbClr val="FFFFFF"/>
                </a:highlight>
                <a:latin typeface="-apple-system"/>
              </a:rPr>
              <a:t>43</a:t>
            </a:r>
            <a:r>
              <a:rPr lang="en-US" b="0" i="0" dirty="0">
                <a:solidFill>
                  <a:srgbClr val="1F2328"/>
                </a:solidFill>
                <a:effectLst/>
                <a:highlight>
                  <a:srgbClr val="FFFFFF"/>
                </a:highlight>
                <a:latin typeface="-apple-system"/>
              </a:rPr>
              <a:t> lines of code</a:t>
            </a:r>
          </a:p>
          <a:p>
            <a:endParaRPr lang="en-US" b="0" i="0" dirty="0">
              <a:solidFill>
                <a:srgbClr val="1F2328"/>
              </a:solidFill>
              <a:effectLst/>
              <a:highlight>
                <a:srgbClr val="FFFFFF"/>
              </a:highlight>
              <a:latin typeface="-apple-system"/>
            </a:endParaRPr>
          </a:p>
          <a:p>
            <a:r>
              <a:rPr lang="en-US" b="0" i="0" dirty="0">
                <a:solidFill>
                  <a:srgbClr val="1F2328"/>
                </a:solidFill>
                <a:effectLst/>
                <a:highlight>
                  <a:srgbClr val="F6F8FA"/>
                </a:highlight>
                <a:latin typeface="-apple-system"/>
              </a:rPr>
              <a:t>Dash app code is declarative and reactive, which makes it easy to build complex apps that contain many interactive elements. Here’s an example with 5 inputs, 3 outputs, and cross filtering. This app was composed in just 160 lines of code, all of which were Python.</a:t>
            </a:r>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89</a:t>
            </a:fld>
            <a:endParaRPr lang="en-US"/>
          </a:p>
        </p:txBody>
      </p:sp>
    </p:spTree>
    <p:extLst>
      <p:ext uri="{BB962C8B-B14F-4D97-AF65-F5344CB8AC3E}">
        <p14:creationId xmlns:p14="http://schemas.microsoft.com/office/powerpoint/2010/main" val="42019033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highlight>
                  <a:srgbClr val="F6F8FA"/>
                </a:highlight>
                <a:latin typeface="-apple-system"/>
              </a:rPr>
              <a:t>Dash isn't just for dashboards. You have full control over the look and feel of your applications. Here's a Dash App that's styled to look like a PDF report.</a:t>
            </a:r>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90</a:t>
            </a:fld>
            <a:endParaRPr lang="en-US"/>
          </a:p>
        </p:txBody>
      </p:sp>
    </p:spTree>
    <p:extLst>
      <p:ext uri="{BB962C8B-B14F-4D97-AF65-F5344CB8AC3E}">
        <p14:creationId xmlns:p14="http://schemas.microsoft.com/office/powerpoint/2010/main" val="41964025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92</a:t>
            </a:fld>
            <a:endParaRPr lang="en-US"/>
          </a:p>
        </p:txBody>
      </p:sp>
    </p:spTree>
    <p:extLst>
      <p:ext uri="{BB962C8B-B14F-4D97-AF65-F5344CB8AC3E}">
        <p14:creationId xmlns:p14="http://schemas.microsoft.com/office/powerpoint/2010/main" val="1008706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highlight>
                  <a:srgbClr val="FFFFFF"/>
                </a:highlight>
                <a:latin typeface="Libre Baskerville" panose="020F0502020204030204" pitchFamily="34" charset="0"/>
              </a:rPr>
              <a:t>Charles Minard's famous 1869 chart detailing the number of men in </a:t>
            </a:r>
            <a:r>
              <a:rPr lang="en-US" b="1" i="0" u="none" strike="noStrike" dirty="0">
                <a:solidFill>
                  <a:srgbClr val="B52600"/>
                </a:solidFill>
                <a:effectLst/>
                <a:highlight>
                  <a:srgbClr val="FFFFFF"/>
                </a:highlight>
                <a:latin typeface="Libre Baskerville" panose="020F0502020204030204" pitchFamily="34" charset="0"/>
                <a:hlinkClick r:id="rId3"/>
              </a:rPr>
              <a:t>Napoleon</a:t>
            </a:r>
            <a:r>
              <a:rPr lang="en-US" b="0" i="0" dirty="0">
                <a:solidFill>
                  <a:srgbClr val="333333"/>
                </a:solidFill>
                <a:effectLst/>
                <a:highlight>
                  <a:srgbClr val="FFFFFF"/>
                </a:highlight>
                <a:latin typeface="Libre Baskerville" panose="020F0502020204030204" pitchFamily="34" charset="0"/>
              </a:rPr>
              <a:t>'s Grande Armée during his 1812 invasion of Russia; the tan represents the men who invaded Russia itself, while the black represents the retreat from Moscow. The way that the widths of the colored zones shrink serves as a sobering representation of the staggering numbers of men who were lost in the course of the six-month campaign.</a:t>
            </a:r>
          </a:p>
          <a:p>
            <a:r>
              <a:rPr lang="en-US" b="0" i="0" dirty="0">
                <a:solidFill>
                  <a:srgbClr val="706F6F"/>
                </a:solidFill>
                <a:effectLst/>
                <a:highlight>
                  <a:srgbClr val="FFFFFF"/>
                </a:highlight>
                <a:latin typeface="Roboto" panose="020F0502020204030204" pitchFamily="34" charset="0"/>
              </a:rPr>
              <a:t>The orange and black columns crossing the map show the French </a:t>
            </a:r>
            <a:r>
              <a:rPr lang="en-US" b="0" i="1" dirty="0">
                <a:solidFill>
                  <a:srgbClr val="706F6F"/>
                </a:solidFill>
                <a:effectLst/>
                <a:highlight>
                  <a:srgbClr val="FFFFFF"/>
                </a:highlight>
                <a:latin typeface="Roboto" panose="02000000000000000000" pitchFamily="2" charset="0"/>
              </a:rPr>
              <a:t>Grande Armée </a:t>
            </a:r>
            <a:r>
              <a:rPr lang="en-US" b="0" i="0" dirty="0">
                <a:solidFill>
                  <a:srgbClr val="706F6F"/>
                </a:solidFill>
                <a:effectLst/>
                <a:highlight>
                  <a:srgbClr val="FFFFFF"/>
                </a:highlight>
                <a:latin typeface="Roboto" panose="02000000000000000000" pitchFamily="2" charset="0"/>
              </a:rPr>
              <a:t>on its march to and from Moscow. The width of the column shows the size of the army – ever-shrinking as thousands of Napoleon’s soldiers died of disease, cold, starvation and Russian attacks. This image brilliantly displays the devastation of Napoleon’s army over the winter of 1812-13. It has been called “the best statistical graph ever drawn”.</a:t>
            </a:r>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12</a:t>
            </a:fld>
            <a:endParaRPr lang="en-US"/>
          </a:p>
        </p:txBody>
      </p:sp>
    </p:spTree>
    <p:extLst>
      <p:ext uri="{BB962C8B-B14F-4D97-AF65-F5344CB8AC3E}">
        <p14:creationId xmlns:p14="http://schemas.microsoft.com/office/powerpoint/2010/main" val="13923948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64646"/>
                </a:solidFill>
                <a:effectLst/>
                <a:highlight>
                  <a:srgbClr val="FDFDFD"/>
                </a:highlight>
                <a:latin typeface="Source Sans 3"/>
              </a:rPr>
              <a:t>ML-dash replaces </a:t>
            </a:r>
            <a:r>
              <a:rPr lang="en-US" b="0" i="0" dirty="0" err="1">
                <a:solidFill>
                  <a:srgbClr val="464646"/>
                </a:solidFill>
                <a:effectLst/>
                <a:highlight>
                  <a:srgbClr val="FDFDFD"/>
                </a:highlight>
                <a:latin typeface="Source Sans 3"/>
              </a:rPr>
              <a:t>visdom</a:t>
            </a:r>
            <a:r>
              <a:rPr lang="en-US" b="0" i="0" dirty="0">
                <a:solidFill>
                  <a:srgbClr val="464646"/>
                </a:solidFill>
                <a:effectLst/>
                <a:highlight>
                  <a:srgbClr val="FDFDFD"/>
                </a:highlight>
                <a:latin typeface="Source Sans 3"/>
              </a:rPr>
              <a:t> and </a:t>
            </a:r>
            <a:r>
              <a:rPr lang="en-US" b="0" i="0" dirty="0" err="1">
                <a:solidFill>
                  <a:srgbClr val="464646"/>
                </a:solidFill>
                <a:effectLst/>
                <a:highlight>
                  <a:srgbClr val="FDFDFD"/>
                </a:highlight>
                <a:latin typeface="Source Sans 3"/>
              </a:rPr>
              <a:t>tensorboard</a:t>
            </a:r>
            <a:r>
              <a:rPr lang="en-US" b="0" i="0" dirty="0">
                <a:solidFill>
                  <a:srgbClr val="464646"/>
                </a:solidFill>
                <a:effectLst/>
                <a:highlight>
                  <a:srgbClr val="FDFDFD"/>
                </a:highlight>
                <a:latin typeface="Source Sans 3"/>
              </a:rPr>
              <a:t>. It allows you to see real-time updates, review 1000+ of experiments quickly, and dive in-depth into individual experiments with minimum mental effort.</a:t>
            </a:r>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93</a:t>
            </a:fld>
            <a:endParaRPr lang="en-US"/>
          </a:p>
        </p:txBody>
      </p:sp>
    </p:spTree>
    <p:extLst>
      <p:ext uri="{BB962C8B-B14F-4D97-AF65-F5344CB8AC3E}">
        <p14:creationId xmlns:p14="http://schemas.microsoft.com/office/powerpoint/2010/main" val="7660737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94</a:t>
            </a:fld>
            <a:endParaRPr lang="en-US"/>
          </a:p>
        </p:txBody>
      </p:sp>
    </p:spTree>
    <p:extLst>
      <p:ext uri="{BB962C8B-B14F-4D97-AF65-F5344CB8AC3E}">
        <p14:creationId xmlns:p14="http://schemas.microsoft.com/office/powerpoint/2010/main" val="1060756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highlight>
                  <a:srgbClr val="FFFFFF"/>
                </a:highlight>
                <a:latin typeface="source-serif-pro"/>
              </a:rPr>
              <a:t>Data visualization has emerged as an indispensable tool for transforming raw data into meaningful and insightful representations. As the volume and complexity of data continue to grow exponentially, effective data visualization techniques have become essential for extracting knowledge, identifying patterns, and communicating insights to a wider audience.</a:t>
            </a:r>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95</a:t>
            </a:fld>
            <a:endParaRPr lang="en-US"/>
          </a:p>
        </p:txBody>
      </p:sp>
    </p:spTree>
    <p:extLst>
      <p:ext uri="{BB962C8B-B14F-4D97-AF65-F5344CB8AC3E}">
        <p14:creationId xmlns:p14="http://schemas.microsoft.com/office/powerpoint/2010/main" val="1411047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16</a:t>
            </a:fld>
            <a:endParaRPr lang="en-US"/>
          </a:p>
        </p:txBody>
      </p:sp>
    </p:spTree>
    <p:extLst>
      <p:ext uri="{BB962C8B-B14F-4D97-AF65-F5344CB8AC3E}">
        <p14:creationId xmlns:p14="http://schemas.microsoft.com/office/powerpoint/2010/main" val="3979630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20</a:t>
            </a:fld>
            <a:endParaRPr lang="en-US"/>
          </a:p>
        </p:txBody>
      </p:sp>
    </p:spTree>
    <p:extLst>
      <p:ext uri="{BB962C8B-B14F-4D97-AF65-F5344CB8AC3E}">
        <p14:creationId xmlns:p14="http://schemas.microsoft.com/office/powerpoint/2010/main" val="1352280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1C3B"/>
                </a:solidFill>
                <a:effectLst/>
                <a:highlight>
                  <a:srgbClr val="FFFFFF"/>
                </a:highlight>
                <a:latin typeface="Google Sans"/>
              </a:rPr>
              <a:t>International Data Corporation (IDC) is a global provider of market intelligence and advisory services for the information technology, telecommunications, and consumer technology markets. IDC has published several studies that make predictions about data and the IT industry</a:t>
            </a:r>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23</a:t>
            </a:fld>
            <a:endParaRPr lang="en-US"/>
          </a:p>
        </p:txBody>
      </p:sp>
    </p:spTree>
    <p:extLst>
      <p:ext uri="{BB962C8B-B14F-4D97-AF65-F5344CB8AC3E}">
        <p14:creationId xmlns:p14="http://schemas.microsoft.com/office/powerpoint/2010/main" val="1489695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CB85B-47E4-A045-A717-CFC259ACBE50}" type="slidenum">
              <a:rPr lang="en-US" smtClean="0"/>
              <a:t>26</a:t>
            </a:fld>
            <a:endParaRPr lang="en-US"/>
          </a:p>
        </p:txBody>
      </p:sp>
    </p:spTree>
    <p:extLst>
      <p:ext uri="{BB962C8B-B14F-4D97-AF65-F5344CB8AC3E}">
        <p14:creationId xmlns:p14="http://schemas.microsoft.com/office/powerpoint/2010/main" val="176777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Area, sparkline charts, candlestick</a:t>
            </a:r>
          </a:p>
        </p:txBody>
      </p:sp>
      <p:sp>
        <p:nvSpPr>
          <p:cNvPr id="4" name="Slide Number Placeholder 3"/>
          <p:cNvSpPr>
            <a:spLocks noGrp="1"/>
          </p:cNvSpPr>
          <p:nvPr>
            <p:ph type="sldNum" sz="quarter" idx="5"/>
          </p:nvPr>
        </p:nvSpPr>
        <p:spPr/>
        <p:txBody>
          <a:bodyPr/>
          <a:lstStyle/>
          <a:p>
            <a:fld id="{B45CB85B-47E4-A045-A717-CFC259ACBE50}" type="slidenum">
              <a:rPr lang="en-US" smtClean="0"/>
              <a:t>39</a:t>
            </a:fld>
            <a:endParaRPr lang="en-US"/>
          </a:p>
        </p:txBody>
      </p:sp>
    </p:spTree>
    <p:extLst>
      <p:ext uri="{BB962C8B-B14F-4D97-AF65-F5344CB8AC3E}">
        <p14:creationId xmlns:p14="http://schemas.microsoft.com/office/powerpoint/2010/main" val="4282212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315FA5AA-E7FF-BD49-A92D-7A87578950F6}"/>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2527554" y="416579"/>
            <a:ext cx="6985653" cy="837453"/>
          </a:xfrm>
          <a:prstGeom prst="rect">
            <a:avLst/>
          </a:prstGeom>
        </p:spPr>
        <p:txBody>
          <a:bodyPr>
            <a:noAutofit/>
          </a:bodyPr>
          <a:lstStyle>
            <a:lvl1pPr algn="l">
              <a:defRPr sz="2933" b="1" baseline="0">
                <a:solidFill>
                  <a:schemeClr val="tx1"/>
                </a:solidFill>
                <a:latin typeface="Open Sans" panose="020B0606030504020204" pitchFamily="34" charset="0"/>
              </a:defRPr>
            </a:lvl1pPr>
          </a:lstStyle>
          <a:p>
            <a:r>
              <a:rPr lang="en-US" dirty="0"/>
              <a:t>Introduction</a:t>
            </a:r>
          </a:p>
        </p:txBody>
      </p:sp>
      <p:sp>
        <p:nvSpPr>
          <p:cNvPr id="3" name="Subtitle 2"/>
          <p:cNvSpPr>
            <a:spLocks noGrp="1"/>
          </p:cNvSpPr>
          <p:nvPr>
            <p:ph type="subTitle" idx="1" hasCustomPrompt="1"/>
          </p:nvPr>
        </p:nvSpPr>
        <p:spPr>
          <a:xfrm>
            <a:off x="2443954" y="1820888"/>
            <a:ext cx="8311580" cy="1752600"/>
          </a:xfrm>
        </p:spPr>
        <p:txBody>
          <a:bodyPr>
            <a:normAutofit/>
          </a:bodyPr>
          <a:lstStyle>
            <a:lvl1pPr marL="914377" indent="-841227" algn="l">
              <a:buNone/>
              <a:tabLst>
                <a:tab pos="766214" algn="l"/>
              </a:tabLst>
              <a:defRPr sz="3733" b="0" baseline="0">
                <a:solidFill>
                  <a:srgbClr val="454D4E"/>
                </a:solidFill>
                <a:latin typeface="Open Sans" panose="020B060603050402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Course Title Here: </a:t>
            </a:r>
          </a:p>
          <a:p>
            <a:r>
              <a:rPr lang="en-US" dirty="0"/>
              <a:t>Subtitle Here</a:t>
            </a:r>
          </a:p>
        </p:txBody>
      </p:sp>
      <p:sp>
        <p:nvSpPr>
          <p:cNvPr id="12" name="Picture Placeholder 11">
            <a:extLst>
              <a:ext uri="{FF2B5EF4-FFF2-40B4-BE49-F238E27FC236}">
                <a16:creationId xmlns:a16="http://schemas.microsoft.com/office/drawing/2014/main" id="{4DCF20B5-BDCC-4D4B-9EB2-D0FDA548FADC}"/>
              </a:ext>
            </a:extLst>
          </p:cNvPr>
          <p:cNvSpPr>
            <a:spLocks noGrp="1"/>
          </p:cNvSpPr>
          <p:nvPr>
            <p:ph type="pic" sz="quarter" idx="10" hasCustomPrompt="1"/>
          </p:nvPr>
        </p:nvSpPr>
        <p:spPr>
          <a:xfrm>
            <a:off x="2654517" y="4095264"/>
            <a:ext cx="1233025" cy="1558115"/>
          </a:xfrm>
          <a:effectLst>
            <a:outerShdw blurRad="50800" dist="38100" dir="5400000" algn="t" rotWithShape="0">
              <a:prstClr val="black">
                <a:alpha val="40000"/>
              </a:prstClr>
            </a:outerShdw>
          </a:effectLst>
        </p:spPr>
        <p:txBody>
          <a:bodyPr>
            <a:normAutofit/>
          </a:bodyPr>
          <a:lstStyle>
            <a:lvl1pPr marL="0" indent="0">
              <a:buNone/>
              <a:defRPr sz="1600"/>
            </a:lvl1pPr>
          </a:lstStyle>
          <a:p>
            <a:r>
              <a:rPr lang="en-US" dirty="0"/>
              <a:t>Insert </a:t>
            </a:r>
          </a:p>
          <a:p>
            <a:r>
              <a:rPr lang="en-US" dirty="0"/>
              <a:t>Author </a:t>
            </a:r>
          </a:p>
          <a:p>
            <a:r>
              <a:rPr lang="en-US" dirty="0"/>
              <a:t>Headshot </a:t>
            </a:r>
          </a:p>
          <a:p>
            <a:r>
              <a:rPr lang="en-US" dirty="0"/>
              <a:t>Photo</a:t>
            </a:r>
          </a:p>
          <a:p>
            <a:r>
              <a:rPr lang="en-US" dirty="0"/>
              <a:t>Here</a:t>
            </a:r>
          </a:p>
        </p:txBody>
      </p:sp>
      <p:sp>
        <p:nvSpPr>
          <p:cNvPr id="10" name="Rectangle 9">
            <a:extLst>
              <a:ext uri="{FF2B5EF4-FFF2-40B4-BE49-F238E27FC236}">
                <a16:creationId xmlns:a16="http://schemas.microsoft.com/office/drawing/2014/main" id="{4A98CCAB-E820-9A47-AD4C-1EB8C1B26AD7}"/>
              </a:ext>
            </a:extLst>
          </p:cNvPr>
          <p:cNvSpPr/>
          <p:nvPr/>
        </p:nvSpPr>
        <p:spPr>
          <a:xfrm>
            <a:off x="2382995" y="1820888"/>
            <a:ext cx="60959" cy="1752600"/>
          </a:xfrm>
          <a:prstGeom prst="rect">
            <a:avLst/>
          </a:prstGeom>
          <a:solidFill>
            <a:srgbClr val="005A6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ext Placeholder 5">
            <a:extLst>
              <a:ext uri="{FF2B5EF4-FFF2-40B4-BE49-F238E27FC236}">
                <a16:creationId xmlns:a16="http://schemas.microsoft.com/office/drawing/2014/main" id="{E069A88D-4483-164E-BD65-F3FA79A5214F}"/>
              </a:ext>
            </a:extLst>
          </p:cNvPr>
          <p:cNvSpPr>
            <a:spLocks noGrp="1"/>
          </p:cNvSpPr>
          <p:nvPr>
            <p:ph type="body" sz="quarter" idx="11" hasCustomPrompt="1"/>
          </p:nvPr>
        </p:nvSpPr>
        <p:spPr>
          <a:xfrm>
            <a:off x="4007480" y="4454528"/>
            <a:ext cx="5070333" cy="381000"/>
          </a:xfrm>
        </p:spPr>
        <p:txBody>
          <a:bodyPr>
            <a:noAutofit/>
          </a:bodyPr>
          <a:lstStyle>
            <a:lvl1pPr marL="0" indent="0">
              <a:buNone/>
              <a:defRPr sz="2133" b="1" i="0" baseline="0">
                <a:latin typeface="Open Sans" panose="020B0606030504020204" pitchFamily="34" charset="0"/>
              </a:defRPr>
            </a:lvl1pPr>
          </a:lstStyle>
          <a:p>
            <a:pPr lvl="0"/>
            <a:r>
              <a:rPr lang="en-US" dirty="0"/>
              <a:t>Author Name</a:t>
            </a:r>
          </a:p>
        </p:txBody>
      </p:sp>
      <p:sp>
        <p:nvSpPr>
          <p:cNvPr id="14" name="Text Placeholder 13">
            <a:extLst>
              <a:ext uri="{FF2B5EF4-FFF2-40B4-BE49-F238E27FC236}">
                <a16:creationId xmlns:a16="http://schemas.microsoft.com/office/drawing/2014/main" id="{4C2A0807-1CDE-5F49-A30A-6B9B299977E1}"/>
              </a:ext>
            </a:extLst>
          </p:cNvPr>
          <p:cNvSpPr>
            <a:spLocks noGrp="1"/>
          </p:cNvSpPr>
          <p:nvPr>
            <p:ph type="body" sz="quarter" idx="12" hasCustomPrompt="1"/>
          </p:nvPr>
        </p:nvSpPr>
        <p:spPr>
          <a:xfrm>
            <a:off x="4006851" y="4833004"/>
            <a:ext cx="3652227" cy="778933"/>
          </a:xfrm>
        </p:spPr>
        <p:txBody>
          <a:bodyPr>
            <a:normAutofit/>
          </a:bodyPr>
          <a:lstStyle>
            <a:lvl1pPr marL="0" indent="0">
              <a:buNone/>
              <a:defRPr sz="1600" baseline="0">
                <a:latin typeface="Open Sans" panose="020B0606030504020204" pitchFamily="34" charset="0"/>
              </a:defRPr>
            </a:lvl1pPr>
          </a:lstStyle>
          <a:p>
            <a:pPr lvl="0"/>
            <a:r>
              <a:rPr lang="en-US" dirty="0"/>
              <a:t>Lower Third Title</a:t>
            </a:r>
          </a:p>
        </p:txBody>
      </p:sp>
    </p:spTree>
    <p:extLst>
      <p:ext uri="{BB962C8B-B14F-4D97-AF65-F5344CB8AC3E}">
        <p14:creationId xmlns:p14="http://schemas.microsoft.com/office/powerpoint/2010/main" val="3581883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Slide-Based Headshot">
    <p:spTree>
      <p:nvGrpSpPr>
        <p:cNvPr id="1" name=""/>
        <p:cNvGrpSpPr/>
        <p:nvPr/>
      </p:nvGrpSpPr>
      <p:grpSpPr>
        <a:xfrm>
          <a:off x="0" y="0"/>
          <a:ext cx="0" cy="0"/>
          <a:chOff x="0" y="0"/>
          <a:chExt cx="0" cy="0"/>
        </a:xfrm>
      </p:grpSpPr>
      <p:pic>
        <p:nvPicPr>
          <p:cNvPr id="12" name="Picture 11" descr="Shape&#10;&#10;Description automatically generated">
            <a:extLst>
              <a:ext uri="{FF2B5EF4-FFF2-40B4-BE49-F238E27FC236}">
                <a16:creationId xmlns:a16="http://schemas.microsoft.com/office/drawing/2014/main" id="{DB9BA875-8F0C-B043-BBB0-CF947572DB0F}"/>
              </a:ext>
            </a:extLst>
          </p:cNvPr>
          <p:cNvPicPr>
            <a:picLocks noChangeAspect="1"/>
          </p:cNvPicPr>
          <p:nvPr/>
        </p:nvPicPr>
        <p:blipFill>
          <a:blip r:embed="rId2"/>
          <a:stretch>
            <a:fillRect/>
          </a:stretch>
        </p:blipFill>
        <p:spPr>
          <a:xfrm>
            <a:off x="0" y="0"/>
            <a:ext cx="12192000" cy="6858000"/>
          </a:xfrm>
          <a:prstGeom prst="rect">
            <a:avLst/>
          </a:prstGeom>
        </p:spPr>
      </p:pic>
      <p:sp>
        <p:nvSpPr>
          <p:cNvPr id="6" name="Picture Placeholder 11">
            <a:extLst>
              <a:ext uri="{FF2B5EF4-FFF2-40B4-BE49-F238E27FC236}">
                <a16:creationId xmlns:a16="http://schemas.microsoft.com/office/drawing/2014/main" id="{F18C1000-CFD1-814F-9DAF-2DC7FBADDD96}"/>
              </a:ext>
            </a:extLst>
          </p:cNvPr>
          <p:cNvSpPr>
            <a:spLocks noGrp="1"/>
          </p:cNvSpPr>
          <p:nvPr>
            <p:ph type="pic" sz="quarter" idx="10"/>
          </p:nvPr>
        </p:nvSpPr>
        <p:spPr>
          <a:xfrm>
            <a:off x="715535" y="1055167"/>
            <a:ext cx="3726767" cy="4747663"/>
          </a:xfrm>
          <a:effectLst>
            <a:outerShdw blurRad="50800" dist="38100" dir="5400000" algn="t" rotWithShape="0">
              <a:prstClr val="black">
                <a:alpha val="40000"/>
              </a:prstClr>
            </a:outerShdw>
          </a:effectLst>
        </p:spPr>
        <p:txBody>
          <a:bodyPr>
            <a:normAutofit/>
          </a:bodyPr>
          <a:lstStyle>
            <a:lvl1pPr marL="0" indent="0" algn="ctr">
              <a:buNone/>
              <a:defRPr sz="3733"/>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D4601DF-3D69-3D45-B976-F47622BD405E}"/>
              </a:ext>
            </a:extLst>
          </p:cNvPr>
          <p:cNvSpPr>
            <a:spLocks noGrp="1"/>
          </p:cNvSpPr>
          <p:nvPr>
            <p:ph type="body" sz="quarter" idx="11" hasCustomPrompt="1"/>
          </p:nvPr>
        </p:nvSpPr>
        <p:spPr>
          <a:xfrm>
            <a:off x="4876800" y="270933"/>
            <a:ext cx="6929641" cy="1151739"/>
          </a:xfrm>
        </p:spPr>
        <p:txBody>
          <a:bodyPr>
            <a:normAutofit/>
          </a:bodyPr>
          <a:lstStyle>
            <a:lvl1pPr marL="0" indent="0">
              <a:buNone/>
              <a:defRPr sz="2667" b="1" i="0" kern="800" baseline="0">
                <a:latin typeface="Open Sans" panose="020B0606030504020204" pitchFamily="34" charset="0"/>
              </a:defRPr>
            </a:lvl1pPr>
          </a:lstStyle>
          <a:p>
            <a:pPr lvl="0"/>
            <a:r>
              <a:rPr lang="en-US" dirty="0"/>
              <a:t>Lesson #: Title Here</a:t>
            </a:r>
          </a:p>
        </p:txBody>
      </p:sp>
      <p:sp>
        <p:nvSpPr>
          <p:cNvPr id="8" name="Text Placeholder 7">
            <a:extLst>
              <a:ext uri="{FF2B5EF4-FFF2-40B4-BE49-F238E27FC236}">
                <a16:creationId xmlns:a16="http://schemas.microsoft.com/office/drawing/2014/main" id="{40C425D4-B551-AD45-94B6-DB4297EE7332}"/>
              </a:ext>
            </a:extLst>
          </p:cNvPr>
          <p:cNvSpPr>
            <a:spLocks noGrp="1"/>
          </p:cNvSpPr>
          <p:nvPr>
            <p:ph type="body" sz="quarter" idx="12" hasCustomPrompt="1"/>
          </p:nvPr>
        </p:nvSpPr>
        <p:spPr>
          <a:xfrm>
            <a:off x="4876801" y="1422400"/>
            <a:ext cx="6471137" cy="4379384"/>
          </a:xfrm>
        </p:spPr>
        <p:txBody>
          <a:bodyPr>
            <a:no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133" i="0" baseline="0"/>
            </a:lvl1pPr>
          </a:lstStyle>
          <a:p>
            <a:pPr marL="0" indent="0">
              <a:buNone/>
            </a:pPr>
            <a:r>
              <a:rPr lang="en-US" sz="2133" baseline="0" dirty="0">
                <a:latin typeface="Open Sans" panose="020B0606030504020204" pitchFamily="34" charset="0"/>
              </a:rPr>
              <a:t>1.1  Sub-lesson Title</a:t>
            </a:r>
          </a:p>
          <a:p>
            <a:pPr marL="0" indent="0">
              <a:buNone/>
            </a:pPr>
            <a:endParaRPr lang="en-US" sz="2133" i="1" baseline="0" dirty="0">
              <a:latin typeface="Open Sans" panose="020B0606030504020204" pitchFamily="34" charset="0"/>
            </a:endParaRPr>
          </a:p>
          <a:p>
            <a:pPr marL="0" indent="0">
              <a:buNone/>
            </a:pPr>
            <a:r>
              <a:rPr lang="en-US" sz="2133" baseline="0" dirty="0">
                <a:latin typeface="Open Sans" panose="020B0606030504020204" pitchFamily="34" charset="0"/>
              </a:rPr>
              <a:t>1.2  Sub-lesson Title</a:t>
            </a:r>
          </a:p>
          <a:p>
            <a:pPr marL="0" indent="0">
              <a:buNone/>
            </a:pPr>
            <a:endParaRPr lang="en-US" sz="2133" i="1" baseline="0" dirty="0">
              <a:latin typeface="Open Sans" panose="020B0606030504020204" pitchFamily="34" charset="0"/>
            </a:endParaRPr>
          </a:p>
          <a:p>
            <a:pPr marL="0" indent="0">
              <a:buNone/>
            </a:pPr>
            <a:r>
              <a:rPr lang="en-US" sz="2133" baseline="0" dirty="0">
                <a:latin typeface="Open Sans" panose="020B0606030504020204" pitchFamily="34" charset="0"/>
              </a:rPr>
              <a:t>1.3  Sub-lesson Title</a:t>
            </a:r>
          </a:p>
          <a:p>
            <a:pPr marL="0" indent="0">
              <a:buNone/>
            </a:pPr>
            <a:endParaRPr lang="en-US" sz="2133" i="1" baseline="0" dirty="0">
              <a:latin typeface="Open Sans" panose="020B0606030504020204" pitchFamily="34" charset="0"/>
            </a:endParaRPr>
          </a:p>
          <a:p>
            <a:pPr marL="0" indent="0">
              <a:buNone/>
            </a:pPr>
            <a:r>
              <a:rPr lang="en-US" sz="2133" baseline="0" dirty="0">
                <a:latin typeface="Open Sans" panose="020B0606030504020204" pitchFamily="34" charset="0"/>
              </a:rPr>
              <a:t>1.4  Sub-lesson Title</a:t>
            </a:r>
          </a:p>
          <a:p>
            <a:pPr marL="0" indent="0">
              <a:buNone/>
            </a:pPr>
            <a:endParaRPr lang="en-US" sz="2133" i="1" baseline="0" dirty="0">
              <a:latin typeface="Open Sans" panose="020B0606030504020204" pitchFamily="34" charset="0"/>
            </a:endParaRPr>
          </a:p>
          <a:p>
            <a:pPr marL="0" indent="0">
              <a:buNone/>
            </a:pPr>
            <a:r>
              <a:rPr lang="en-US" sz="2133" baseline="0" dirty="0">
                <a:latin typeface="Open Sans" panose="020B0606030504020204" pitchFamily="34" charset="0"/>
              </a:rPr>
              <a:t>1.5  Sub-lesson Title</a:t>
            </a:r>
            <a:endParaRPr lang="en-US" sz="2133" i="1" baseline="0" dirty="0">
              <a:latin typeface="Open Sans" panose="020B0606030504020204" pitchFamily="34" charset="0"/>
            </a:endParaRPr>
          </a:p>
        </p:txBody>
      </p:sp>
    </p:spTree>
    <p:extLst>
      <p:ext uri="{BB962C8B-B14F-4D97-AF65-F5344CB8AC3E}">
        <p14:creationId xmlns:p14="http://schemas.microsoft.com/office/powerpoint/2010/main" val="4201645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96ED5F27-70E5-4B4C-988B-9232507CFD00}"/>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1057790" y="48768"/>
            <a:ext cx="10064239" cy="747403"/>
          </a:xfrm>
          <a:prstGeom prst="rect">
            <a:avLst/>
          </a:prstGeom>
        </p:spPr>
        <p:txBody>
          <a:bodyPr>
            <a:noAutofit/>
          </a:bodyPr>
          <a:lstStyle>
            <a:lvl1pPr algn="l">
              <a:defRPr sz="3467" baseline="0">
                <a:solidFill>
                  <a:srgbClr val="FFFFFF"/>
                </a:solidFill>
                <a:latin typeface="Open Sans" panose="020B0606030504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1200668" y="1232413"/>
            <a:ext cx="9778483" cy="4990588"/>
          </a:xfrm>
        </p:spPr>
        <p:txBody>
          <a:bodyPr>
            <a:noAutofit/>
          </a:bodyPr>
          <a:lstStyle>
            <a:lvl1pPr>
              <a:defRPr sz="2933" baseline="0">
                <a:latin typeface="Open Sans" panose="020B0606030504020204" pitchFamily="34" charset="0"/>
              </a:defRPr>
            </a:lvl1pPr>
            <a:lvl2pPr>
              <a:defRPr sz="2667" baseline="0">
                <a:latin typeface="Open Sans" panose="020B0606030504020204" pitchFamily="34" charset="0"/>
              </a:defRPr>
            </a:lvl2pPr>
            <a:lvl3pPr>
              <a:defRPr sz="2400" baseline="0">
                <a:latin typeface="Open Sans" panose="020B0606030504020204" pitchFamily="34" charset="0"/>
              </a:defRPr>
            </a:lvl3pPr>
            <a:lvl4pPr>
              <a:defRPr sz="2400" baseline="0">
                <a:latin typeface="Open Sans" panose="020B0606030504020204" pitchFamily="34" charset="0"/>
              </a:defRPr>
            </a:lvl4pPr>
            <a:lvl5pPr>
              <a:defRPr sz="24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9604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_Two Content">
    <p:spTree>
      <p:nvGrpSpPr>
        <p:cNvPr id="1" name=""/>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D2225C24-701B-6B4D-B8C3-DFB49DB8C60B}"/>
              </a:ext>
            </a:extLst>
          </p:cNvPr>
          <p:cNvPicPr>
            <a:picLocks noChangeAspect="1"/>
          </p:cNvPicPr>
          <p:nvPr/>
        </p:nvPicPr>
        <p:blipFill>
          <a:blip r:embed="rId2"/>
          <a:stretch>
            <a:fillRect/>
          </a:stretch>
        </p:blipFill>
        <p:spPr>
          <a:xfrm>
            <a:off x="0" y="0"/>
            <a:ext cx="12192000" cy="6858000"/>
          </a:xfrm>
          <a:prstGeom prst="rect">
            <a:avLst/>
          </a:prstGeom>
        </p:spPr>
      </p:pic>
      <p:sp>
        <p:nvSpPr>
          <p:cNvPr id="3" name="Content Placeholder 2"/>
          <p:cNvSpPr>
            <a:spLocks noGrp="1"/>
          </p:cNvSpPr>
          <p:nvPr>
            <p:ph sz="half" idx="1"/>
          </p:nvPr>
        </p:nvSpPr>
        <p:spPr>
          <a:xfrm>
            <a:off x="609600" y="1261520"/>
            <a:ext cx="5384800" cy="4525963"/>
          </a:xfrm>
        </p:spPr>
        <p:txBody>
          <a:bodyPr/>
          <a:lstStyle>
            <a:lvl1pPr>
              <a:defRPr sz="2933" baseline="0">
                <a:latin typeface="Open Sans" panose="020B0606030504020204" pitchFamily="34" charset="0"/>
              </a:defRPr>
            </a:lvl1pPr>
            <a:lvl2pPr>
              <a:defRPr sz="2667" baseline="0">
                <a:latin typeface="Open Sans" panose="020B0606030504020204" pitchFamily="34" charset="0"/>
              </a:defRPr>
            </a:lvl2pPr>
            <a:lvl3pPr>
              <a:defRPr sz="2400" baseline="0">
                <a:latin typeface="Open Sans" panose="020B0606030504020204" pitchFamily="34" charset="0"/>
              </a:defRPr>
            </a:lvl3pPr>
            <a:lvl4pPr>
              <a:defRPr sz="2400" baseline="0">
                <a:latin typeface="Open Sans" panose="020B0606030504020204" pitchFamily="34" charset="0"/>
              </a:defRPr>
            </a:lvl4pPr>
            <a:lvl5pPr>
              <a:defRPr sz="2400" baseline="0">
                <a:latin typeface="Open Sans" panose="020B0606030504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9792" y="1261808"/>
            <a:ext cx="5384800" cy="4525963"/>
          </a:xfrm>
        </p:spPr>
        <p:txBody>
          <a:bodyPr/>
          <a:lstStyle>
            <a:lvl1pPr>
              <a:defRPr sz="2933" baseline="0">
                <a:latin typeface="Open Sans" panose="020B0606030504020204" pitchFamily="34" charset="0"/>
              </a:defRPr>
            </a:lvl1pPr>
            <a:lvl2pPr>
              <a:defRPr sz="2667" baseline="0">
                <a:latin typeface="Open Sans" panose="020B0606030504020204" pitchFamily="34" charset="0"/>
              </a:defRPr>
            </a:lvl2pPr>
            <a:lvl3pPr>
              <a:defRPr sz="2400" baseline="0">
                <a:latin typeface="Open Sans" panose="020B0606030504020204" pitchFamily="34" charset="0"/>
              </a:defRPr>
            </a:lvl3pPr>
            <a:lvl4pPr>
              <a:defRPr sz="2400" baseline="0">
                <a:latin typeface="Open Sans" panose="020B0606030504020204" pitchFamily="34" charset="0"/>
              </a:defRPr>
            </a:lvl4pPr>
            <a:lvl5pPr>
              <a:defRPr sz="2400" baseline="0">
                <a:latin typeface="Open Sans" panose="020B0606030504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DD37E7A5-C794-114A-A34F-0378290F7C3F}"/>
              </a:ext>
            </a:extLst>
          </p:cNvPr>
          <p:cNvSpPr>
            <a:spLocks noGrp="1"/>
          </p:cNvSpPr>
          <p:nvPr>
            <p:ph type="title"/>
          </p:nvPr>
        </p:nvSpPr>
        <p:spPr>
          <a:xfrm>
            <a:off x="1057790" y="48768"/>
            <a:ext cx="10064239" cy="747403"/>
          </a:xfrm>
          <a:prstGeom prst="rect">
            <a:avLst/>
          </a:prstGeom>
        </p:spPr>
        <p:txBody>
          <a:bodyPr>
            <a:noAutofit/>
          </a:bodyPr>
          <a:lstStyle>
            <a:lvl1pPr algn="l">
              <a:defRPr sz="3467" baseline="0">
                <a:solidFill>
                  <a:srgbClr val="FFFFFF"/>
                </a:solidFill>
                <a:latin typeface="Open Sans" panose="020B0606030504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3247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_Images or Charts">
    <p:spTree>
      <p:nvGrpSpPr>
        <p:cNvPr id="1" name=""/>
        <p:cNvGrpSpPr/>
        <p:nvPr/>
      </p:nvGrpSpPr>
      <p:grpSpPr>
        <a:xfrm>
          <a:off x="0" y="0"/>
          <a:ext cx="0" cy="0"/>
          <a:chOff x="0" y="0"/>
          <a:chExt cx="0" cy="0"/>
        </a:xfrm>
      </p:grpSpPr>
      <p:pic>
        <p:nvPicPr>
          <p:cNvPr id="4" name="Picture 3" descr="Rectangle&#10;&#10;Description automatically generated with low confidence">
            <a:extLst>
              <a:ext uri="{FF2B5EF4-FFF2-40B4-BE49-F238E27FC236}">
                <a16:creationId xmlns:a16="http://schemas.microsoft.com/office/drawing/2014/main" id="{F5F86E6A-75F1-2D47-AE3C-B0A9022B4D62}"/>
              </a:ext>
            </a:extLst>
          </p:cNvPr>
          <p:cNvPicPr>
            <a:picLocks noChangeAspect="1"/>
          </p:cNvPicPr>
          <p:nvPr/>
        </p:nvPicPr>
        <p:blipFill>
          <a:blip r:embed="rId2"/>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375D909E-3FE8-6F4D-8B9A-A9DF9A07F5C3}"/>
              </a:ext>
            </a:extLst>
          </p:cNvPr>
          <p:cNvSpPr>
            <a:spLocks noGrp="1"/>
          </p:cNvSpPr>
          <p:nvPr>
            <p:ph type="title"/>
          </p:nvPr>
        </p:nvSpPr>
        <p:spPr>
          <a:xfrm>
            <a:off x="1057790" y="48768"/>
            <a:ext cx="10064239" cy="747403"/>
          </a:xfrm>
          <a:prstGeom prst="rect">
            <a:avLst/>
          </a:prstGeom>
        </p:spPr>
        <p:txBody>
          <a:bodyPr>
            <a:noAutofit/>
          </a:bodyPr>
          <a:lstStyle>
            <a:lvl1pPr algn="l">
              <a:defRPr sz="3467" baseline="0">
                <a:solidFill>
                  <a:srgbClr val="FFFFFF"/>
                </a:solidFill>
                <a:latin typeface="Open Sans" panose="020B0606030504020204" pitchFamily="34" charset="0"/>
              </a:defRPr>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DBE6267E-0F06-BD40-979A-789D74388117}"/>
              </a:ext>
            </a:extLst>
          </p:cNvPr>
          <p:cNvSpPr>
            <a:spLocks noGrp="1"/>
          </p:cNvSpPr>
          <p:nvPr>
            <p:ph idx="1"/>
          </p:nvPr>
        </p:nvSpPr>
        <p:spPr>
          <a:xfrm>
            <a:off x="1200668" y="1232413"/>
            <a:ext cx="9778483" cy="4990588"/>
          </a:xfrm>
        </p:spPr>
        <p:txBody>
          <a:bodyPr>
            <a:noAutofit/>
          </a:bodyPr>
          <a:lstStyle>
            <a:lvl1pPr>
              <a:defRPr sz="2933" baseline="0">
                <a:latin typeface="Open Sans" panose="020B0606030504020204" pitchFamily="34" charset="0"/>
              </a:defRPr>
            </a:lvl1pPr>
            <a:lvl2pPr>
              <a:defRPr sz="2667" baseline="0">
                <a:latin typeface="Open Sans" panose="020B0606030504020204" pitchFamily="34" charset="0"/>
              </a:defRPr>
            </a:lvl2pPr>
            <a:lvl3pPr>
              <a:defRPr sz="2400" baseline="0">
                <a:latin typeface="Open Sans" panose="020B0606030504020204" pitchFamily="34" charset="0"/>
              </a:defRPr>
            </a:lvl3pPr>
            <a:lvl4pPr>
              <a:defRPr sz="2400" baseline="0">
                <a:latin typeface="Open Sans" panose="020B0606030504020204" pitchFamily="34" charset="0"/>
              </a:defRPr>
            </a:lvl4pPr>
            <a:lvl5pPr>
              <a:defRPr sz="24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6238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_Content_No Bottom Bar">
    <p:spTree>
      <p:nvGrpSpPr>
        <p:cNvPr id="1" name=""/>
        <p:cNvGrpSpPr/>
        <p:nvPr/>
      </p:nvGrpSpPr>
      <p:grpSpPr>
        <a:xfrm>
          <a:off x="0" y="0"/>
          <a:ext cx="0" cy="0"/>
          <a:chOff x="0" y="0"/>
          <a:chExt cx="0" cy="0"/>
        </a:xfrm>
      </p:grpSpPr>
      <p:pic>
        <p:nvPicPr>
          <p:cNvPr id="4" name="Picture 3" descr="A picture containing background pattern&#10;&#10;Description automatically generated">
            <a:extLst>
              <a:ext uri="{FF2B5EF4-FFF2-40B4-BE49-F238E27FC236}">
                <a16:creationId xmlns:a16="http://schemas.microsoft.com/office/drawing/2014/main" id="{FEB9D5BD-777B-FB47-A928-3A74870851D9}"/>
              </a:ext>
            </a:extLst>
          </p:cNvPr>
          <p:cNvPicPr>
            <a:picLocks noChangeAspect="1"/>
          </p:cNvPicPr>
          <p:nvPr/>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8C7A1D05-68DF-3C4A-9EC8-0D2AAFAF9A6D}"/>
              </a:ext>
            </a:extLst>
          </p:cNvPr>
          <p:cNvSpPr>
            <a:spLocks noGrp="1"/>
          </p:cNvSpPr>
          <p:nvPr>
            <p:ph type="title"/>
          </p:nvPr>
        </p:nvSpPr>
        <p:spPr>
          <a:xfrm>
            <a:off x="1057790" y="48768"/>
            <a:ext cx="10064239" cy="747403"/>
          </a:xfrm>
          <a:prstGeom prst="rect">
            <a:avLst/>
          </a:prstGeom>
        </p:spPr>
        <p:txBody>
          <a:bodyPr>
            <a:noAutofit/>
          </a:bodyPr>
          <a:lstStyle>
            <a:lvl1pPr algn="l">
              <a:defRPr sz="3467" baseline="0">
                <a:solidFill>
                  <a:schemeClr val="tx1"/>
                </a:solidFill>
                <a:latin typeface="Open Sans" panose="020B0606030504020204" pitchFamily="34" charset="0"/>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DAA7DBE3-579C-344C-919F-AFDB4B0BA271}"/>
              </a:ext>
            </a:extLst>
          </p:cNvPr>
          <p:cNvSpPr>
            <a:spLocks noGrp="1"/>
          </p:cNvSpPr>
          <p:nvPr>
            <p:ph idx="1"/>
          </p:nvPr>
        </p:nvSpPr>
        <p:spPr>
          <a:xfrm>
            <a:off x="1200668" y="1232413"/>
            <a:ext cx="9778483" cy="4990588"/>
          </a:xfrm>
        </p:spPr>
        <p:txBody>
          <a:bodyPr>
            <a:noAutofit/>
          </a:bodyPr>
          <a:lstStyle>
            <a:lvl1pPr>
              <a:defRPr sz="2933" baseline="0">
                <a:latin typeface="Open Sans" panose="020B0606030504020204" pitchFamily="34" charset="0"/>
              </a:defRPr>
            </a:lvl1pPr>
            <a:lvl2pPr>
              <a:defRPr sz="2667" baseline="0">
                <a:latin typeface="Open Sans" panose="020B0606030504020204" pitchFamily="34" charset="0"/>
              </a:defRPr>
            </a:lvl2pPr>
            <a:lvl3pPr>
              <a:defRPr sz="2400" baseline="0">
                <a:latin typeface="Open Sans" panose="020B0606030504020204" pitchFamily="34" charset="0"/>
              </a:defRPr>
            </a:lvl3pPr>
            <a:lvl4pPr>
              <a:defRPr sz="2400" baseline="0">
                <a:latin typeface="Open Sans" panose="020B0606030504020204" pitchFamily="34" charset="0"/>
              </a:defRPr>
            </a:lvl4pPr>
            <a:lvl5pPr>
              <a:defRPr sz="24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426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_Content">
    <p:spTree>
      <p:nvGrpSpPr>
        <p:cNvPr id="1" name=""/>
        <p:cNvGrpSpPr/>
        <p:nvPr/>
      </p:nvGrpSpPr>
      <p:grpSpPr>
        <a:xfrm>
          <a:off x="0" y="0"/>
          <a:ext cx="0" cy="0"/>
          <a:chOff x="0" y="0"/>
          <a:chExt cx="0" cy="0"/>
        </a:xfrm>
      </p:grpSpPr>
      <p:pic>
        <p:nvPicPr>
          <p:cNvPr id="5" name="Picture 4" descr="Background pattern&#10;&#10;Description automatically generated with low confidence">
            <a:extLst>
              <a:ext uri="{FF2B5EF4-FFF2-40B4-BE49-F238E27FC236}">
                <a16:creationId xmlns:a16="http://schemas.microsoft.com/office/drawing/2014/main" id="{78C0D147-91C1-F94D-9341-F0C5A724CB27}"/>
              </a:ext>
            </a:extLst>
          </p:cNvPr>
          <p:cNvPicPr>
            <a:picLocks noChangeAspect="1"/>
          </p:cNvPicPr>
          <p:nvPr/>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6414D026-9B2A-C84E-A4B8-C014B75F37D7}"/>
              </a:ext>
            </a:extLst>
          </p:cNvPr>
          <p:cNvSpPr>
            <a:spLocks noGrp="1"/>
          </p:cNvSpPr>
          <p:nvPr>
            <p:ph type="title"/>
          </p:nvPr>
        </p:nvSpPr>
        <p:spPr>
          <a:xfrm>
            <a:off x="1057790" y="48768"/>
            <a:ext cx="10064239" cy="747403"/>
          </a:xfrm>
          <a:prstGeom prst="rect">
            <a:avLst/>
          </a:prstGeom>
        </p:spPr>
        <p:txBody>
          <a:bodyPr>
            <a:noAutofit/>
          </a:bodyPr>
          <a:lstStyle>
            <a:lvl1pPr algn="l">
              <a:defRPr sz="3467" baseline="0">
                <a:solidFill>
                  <a:schemeClr val="tx1"/>
                </a:solidFill>
                <a:latin typeface="Open Sans" panose="020B0606030504020204" pitchFamily="34" charset="0"/>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9D82244-1720-0D47-8A26-3D6346F39258}"/>
              </a:ext>
            </a:extLst>
          </p:cNvPr>
          <p:cNvSpPr>
            <a:spLocks noGrp="1"/>
          </p:cNvSpPr>
          <p:nvPr>
            <p:ph idx="1"/>
          </p:nvPr>
        </p:nvSpPr>
        <p:spPr>
          <a:xfrm>
            <a:off x="1200668" y="1232413"/>
            <a:ext cx="9778483" cy="4990588"/>
          </a:xfrm>
        </p:spPr>
        <p:txBody>
          <a:bodyPr>
            <a:noAutofit/>
          </a:bodyPr>
          <a:lstStyle>
            <a:lvl1pPr>
              <a:defRPr sz="2933" baseline="0">
                <a:latin typeface="Open Sans" panose="020B0606030504020204" pitchFamily="34" charset="0"/>
              </a:defRPr>
            </a:lvl1pPr>
            <a:lvl2pPr>
              <a:defRPr sz="2667" baseline="0">
                <a:latin typeface="Open Sans" panose="020B0606030504020204" pitchFamily="34" charset="0"/>
              </a:defRPr>
            </a:lvl2pPr>
            <a:lvl3pPr>
              <a:defRPr sz="2400" baseline="0">
                <a:latin typeface="Open Sans" panose="020B0606030504020204" pitchFamily="34" charset="0"/>
              </a:defRPr>
            </a:lvl3pPr>
            <a:lvl4pPr>
              <a:defRPr sz="2400" baseline="0">
                <a:latin typeface="Open Sans" panose="020B0606030504020204" pitchFamily="34" charset="0"/>
              </a:defRPr>
            </a:lvl4pPr>
            <a:lvl5pPr>
              <a:defRPr sz="24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3740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pPr algn="r"/>
            <a:fld id="{3F9AFA87-1417-4992-ABD9-27C3BC8CC883}" type="datetimeFigureOut">
              <a:rPr lang="en-US" smtClean="0"/>
              <a:pPr algn="r"/>
              <a:t>6/11/24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sz="1000"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B1E4CB7-CB13-4810-BF18-BE31AFC64F93}" type="slidenum">
              <a:rPr lang="en-US" smtClean="0"/>
              <a:pPr/>
              <a:t>‹#›</a:t>
            </a:fld>
            <a:endParaRPr lang="en-US" sz="1000" dirty="0"/>
          </a:p>
        </p:txBody>
      </p:sp>
      <p:sp>
        <p:nvSpPr>
          <p:cNvPr id="7" name="Title 1"/>
          <p:cNvSpPr txBox="1">
            <a:spLocks/>
          </p:cNvSpPr>
          <p:nvPr/>
        </p:nvSpPr>
        <p:spPr>
          <a:xfrm>
            <a:off x="609600" y="280848"/>
            <a:ext cx="10972800" cy="747403"/>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sz="4800" dirty="0">
                <a:solidFill>
                  <a:schemeClr val="tx1"/>
                </a:solidFill>
              </a:rPr>
              <a:t>Click to edit Master title style</a:t>
            </a:r>
          </a:p>
        </p:txBody>
      </p:sp>
    </p:spTree>
    <p:extLst>
      <p:ext uri="{BB962C8B-B14F-4D97-AF65-F5344CB8AC3E}">
        <p14:creationId xmlns:p14="http://schemas.microsoft.com/office/powerpoint/2010/main" val="11040320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Lst>
  <p:txStyles>
    <p:titleStyle>
      <a:lvl1pPr algn="l"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en.wikipedia.org/wiki/Edward_Tufte"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56.jpe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80.jpeg"/></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sultanadeel/Redesign_Project"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77.xml.rels><?xml version="1.0" encoding="UTF-8" standalone="yes"?>
<Relationships xmlns="http://schemas.openxmlformats.org/package/2006/relationships"><Relationship Id="rId2" Type="http://schemas.openxmlformats.org/officeDocument/2006/relationships/hyperlink" Target="https://github.com/sultanadeel/Australia-s_Gender_PayGap" TargetMode="Externa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sultanadeel/Team-project---The-Bitcoin"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03.jpeg"/></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08.jpeg"/></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image" Target="../media/image117.gif"/></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9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27.png"/><Relationship Id="rId4" Type="http://schemas.openxmlformats.org/officeDocument/2006/relationships/image" Target="../media/image126.png"/></Relationships>
</file>

<file path=ppt/slides/_rels/slide9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8" Type="http://schemas.openxmlformats.org/officeDocument/2006/relationships/hyperlink" Target="https://www.dreamstime.com/seven-benefits-business-intelligence-image148961805" TargetMode="External"/><Relationship Id="rId3" Type="http://schemas.openxmlformats.org/officeDocument/2006/relationships/hyperlink" Target="https://www.thoughtspot.com/data-trends/data-visualization/data-visualization-principles" TargetMode="External"/><Relationship Id="rId7" Type="http://schemas.openxmlformats.org/officeDocument/2006/relationships/hyperlink" Target="https://www.tableau.com/learn/articles/business-intelligence/bi-business-analytics" TargetMode="External"/><Relationship Id="rId12" Type="http://schemas.openxmlformats.org/officeDocument/2006/relationships/hyperlink" Target="https://medium.com/@mokkup/the-future-of-data-visualization-2024-and-beyond-3173a8e60494" TargetMode="External"/><Relationship Id="rId2" Type="http://schemas.openxmlformats.org/officeDocument/2006/relationships/hyperlink" Target="https://spectrum.adobe.com/page/data-visualization-fundamentals/" TargetMode="External"/><Relationship Id="rId1" Type="http://schemas.openxmlformats.org/officeDocument/2006/relationships/slideLayout" Target="../slideLayouts/slideLayout3.xml"/><Relationship Id="rId6" Type="http://schemas.openxmlformats.org/officeDocument/2006/relationships/hyperlink" Target="https://www.thoughtspot.com/data-trends/data-visualization/types-of-charts-graphs" TargetMode="External"/><Relationship Id="rId11" Type="http://schemas.openxmlformats.org/officeDocument/2006/relationships/hyperlink" Target="https://github.com/plotly/dash?tab=readme-ov-file" TargetMode="External"/><Relationship Id="rId5" Type="http://schemas.openxmlformats.org/officeDocument/2006/relationships/hyperlink" Target="https://www.anychart.com/blog/2018/11/20/data-visualization-definition-history-examples/" TargetMode="External"/><Relationship Id="rId10" Type="http://schemas.openxmlformats.org/officeDocument/2006/relationships/hyperlink" Target="https://dash.plotly.com/layout" TargetMode="External"/><Relationship Id="rId4" Type="http://schemas.openxmlformats.org/officeDocument/2006/relationships/hyperlink" Target="https://www.effectivedatastorytelling.com/post/a-data-storytellers-guide-to-avoiding-clutter" TargetMode="External"/><Relationship Id="rId9" Type="http://schemas.openxmlformats.org/officeDocument/2006/relationships/hyperlink" Target="https://www.scribbr.com/frequently-asked-questions/claims-supports-warran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a:xfrm>
            <a:off x="2042760" y="1559681"/>
            <a:ext cx="8311580" cy="892629"/>
          </a:xfrm>
        </p:spPr>
        <p:txBody>
          <a:bodyPr>
            <a:normAutofit/>
          </a:bodyPr>
          <a:lstStyle/>
          <a:p>
            <a:pPr algn="ctr"/>
            <a:r>
              <a:rPr lang="en-US" sz="2933" i="1" dirty="0">
                <a:latin typeface="Calibri" panose="020F0502020204030204" pitchFamily="34" charset="0"/>
                <a:cs typeface="Calibri" panose="020F0502020204030204" pitchFamily="34" charset="0"/>
              </a:rPr>
              <a:t>Making data more understandable</a:t>
            </a:r>
          </a:p>
        </p:txBody>
      </p:sp>
      <p:pic>
        <p:nvPicPr>
          <p:cNvPr id="1026" name="Picture 2">
            <a:extLst>
              <a:ext uri="{FF2B5EF4-FFF2-40B4-BE49-F238E27FC236}">
                <a16:creationId xmlns:a16="http://schemas.microsoft.com/office/drawing/2014/main" id="{DBA14AA3-B121-9484-9394-5C2FA271D7A0}"/>
              </a:ext>
            </a:extLst>
          </p:cNvPr>
          <p:cNvPicPr>
            <a:picLocks noGrp="1" noChangeAspect="1" noChangeArrowheads="1"/>
          </p:cNvPicPr>
          <p:nvPr>
            <p:ph type="pic" sz="quarter" idx="10"/>
          </p:nvPr>
        </p:nvPicPr>
        <p:blipFill>
          <a:blip r:embed="rId3" cstate="screen">
            <a:extLst>
              <a:ext uri="{28A0092B-C50C-407E-A947-70E740481C1C}">
                <a14:useLocalDpi xmlns:a14="http://schemas.microsoft.com/office/drawing/2010/main"/>
              </a:ext>
            </a:extLst>
          </a:blip>
          <a:srcRect/>
          <a:stretch/>
        </p:blipFill>
        <p:spPr bwMode="auto">
          <a:xfrm>
            <a:off x="2253143" y="4561320"/>
            <a:ext cx="1233025" cy="1558115"/>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12A10240-E7D6-6D4B-9BDB-518C2E607917}"/>
              </a:ext>
            </a:extLst>
          </p:cNvPr>
          <p:cNvSpPr>
            <a:spLocks noGrp="1"/>
          </p:cNvSpPr>
          <p:nvPr>
            <p:ph type="body" sz="quarter" idx="11"/>
          </p:nvPr>
        </p:nvSpPr>
        <p:spPr>
          <a:xfrm>
            <a:off x="4007480" y="4521484"/>
            <a:ext cx="5070333" cy="381000"/>
          </a:xfrm>
        </p:spPr>
        <p:txBody>
          <a:bodyPr/>
          <a:lstStyle/>
          <a:p>
            <a:r>
              <a:rPr lang="en-US" dirty="0">
                <a:latin typeface="Calibri" panose="020F0502020204030204" pitchFamily="34" charset="0"/>
                <a:cs typeface="Calibri" panose="020F0502020204030204" pitchFamily="34" charset="0"/>
              </a:rPr>
              <a:t>Muhammad Adeel Sultan Khan</a:t>
            </a:r>
          </a:p>
        </p:txBody>
      </p:sp>
      <p:sp>
        <p:nvSpPr>
          <p:cNvPr id="6" name="Text Placeholder 5">
            <a:extLst>
              <a:ext uri="{FF2B5EF4-FFF2-40B4-BE49-F238E27FC236}">
                <a16:creationId xmlns:a16="http://schemas.microsoft.com/office/drawing/2014/main" id="{ABA20D2A-9821-BC4E-A4F0-A5B7C1B43F98}"/>
              </a:ext>
            </a:extLst>
          </p:cNvPr>
          <p:cNvSpPr>
            <a:spLocks noGrp="1"/>
          </p:cNvSpPr>
          <p:nvPr>
            <p:ph type="body" sz="quarter" idx="12"/>
          </p:nvPr>
        </p:nvSpPr>
        <p:spPr>
          <a:xfrm>
            <a:off x="4007480" y="5008465"/>
            <a:ext cx="4117017" cy="778933"/>
          </a:xfrm>
        </p:spPr>
        <p:txBody>
          <a:bodyPr/>
          <a:lstStyle/>
          <a:p>
            <a:pPr fontAlgn="base"/>
            <a:r>
              <a:rPr lang="en-US" dirty="0">
                <a:latin typeface="Calibri" panose="020F0502020204030204" pitchFamily="34" charset="0"/>
                <a:cs typeface="Calibri" panose="020F0502020204030204" pitchFamily="34" charset="0"/>
              </a:rPr>
              <a:t>Data Scientist </a:t>
            </a:r>
            <a:r>
              <a:rPr lang="en-US" dirty="0" err="1">
                <a:latin typeface="Calibri" panose="020F0502020204030204" pitchFamily="34" charset="0"/>
                <a:cs typeface="Calibri" panose="020F0502020204030204" pitchFamily="34" charset="0"/>
              </a:rPr>
              <a:t>Agtech</a:t>
            </a:r>
            <a:r>
              <a:rPr lang="en-US" dirty="0">
                <a:latin typeface="Calibri" panose="020F0502020204030204" pitchFamily="34" charset="0"/>
                <a:cs typeface="Calibri" panose="020F0502020204030204" pitchFamily="34" charset="0"/>
              </a:rPr>
              <a:t>, Silicon Valley, California​</a:t>
            </a:r>
          </a:p>
        </p:txBody>
      </p:sp>
      <p:sp>
        <p:nvSpPr>
          <p:cNvPr id="9" name="TextBox 8">
            <a:extLst>
              <a:ext uri="{FF2B5EF4-FFF2-40B4-BE49-F238E27FC236}">
                <a16:creationId xmlns:a16="http://schemas.microsoft.com/office/drawing/2014/main" id="{469AA8DF-802A-0E7C-E1BF-49F38D268361}"/>
              </a:ext>
            </a:extLst>
          </p:cNvPr>
          <p:cNvSpPr txBox="1"/>
          <p:nvPr/>
        </p:nvSpPr>
        <p:spPr>
          <a:xfrm>
            <a:off x="1" y="451945"/>
            <a:ext cx="12191999" cy="971362"/>
          </a:xfrm>
          <a:prstGeom prst="rect">
            <a:avLst/>
          </a:prstGeom>
        </p:spPr>
        <p:txBody>
          <a:bodyPr vert="horz" wrap="none" lIns="121920" tIns="60960" rIns="121920" bIns="60960" rtlCol="0" anchor="t">
            <a:noAutofit/>
          </a:bodyPr>
          <a:lstStyle/>
          <a:p>
            <a:pPr algn="ctr"/>
            <a:r>
              <a:rPr lang="en-US" sz="2800" b="1" dirty="0"/>
              <a:t>Data Visualization &amp; Business Intelligence with Python</a:t>
            </a:r>
            <a:endParaRPr lang="en-US" sz="2800" b="1" dirty="0">
              <a:solidFill>
                <a:srgbClr val="BD484C"/>
              </a:solidFill>
              <a:latin typeface="Calibri" panose="020F0502020204030204" pitchFamily="34" charset="0"/>
              <a:ea typeface="Calibri"/>
              <a:cs typeface="Calibri" panose="020F0502020204030204" pitchFamily="34" charset="0"/>
            </a:endParaRPr>
          </a:p>
        </p:txBody>
      </p:sp>
      <p:sp>
        <p:nvSpPr>
          <p:cNvPr id="2" name="TextBox 1">
            <a:extLst>
              <a:ext uri="{FF2B5EF4-FFF2-40B4-BE49-F238E27FC236}">
                <a16:creationId xmlns:a16="http://schemas.microsoft.com/office/drawing/2014/main" id="{6DD9F72A-4426-DE6E-87E0-DE34C238954A}"/>
              </a:ext>
            </a:extLst>
          </p:cNvPr>
          <p:cNvSpPr txBox="1"/>
          <p:nvPr/>
        </p:nvSpPr>
        <p:spPr>
          <a:xfrm>
            <a:off x="2" y="26863"/>
            <a:ext cx="12191999" cy="1219200"/>
          </a:xfrm>
          <a:prstGeom prst="rect">
            <a:avLst/>
          </a:prstGeom>
        </p:spPr>
        <p:txBody>
          <a:bodyPr vert="horz" wrap="none" lIns="121920" tIns="60960" rIns="121920" bIns="60960" rtlCol="0" anchor="t">
            <a:noAutofit/>
          </a:bodyPr>
          <a:lstStyle/>
          <a:p>
            <a:pPr algn="ctr"/>
            <a:endParaRPr lang="en-US" sz="4800" b="1" dirty="0">
              <a:solidFill>
                <a:srgbClr val="BD484C"/>
              </a:solidFill>
              <a:latin typeface="Calibri" panose="020F0502020204030204" pitchFamily="34" charset="0"/>
              <a:ea typeface="Calibri"/>
              <a:cs typeface="Calibri" panose="020F0502020204030204" pitchFamily="34" charset="0"/>
            </a:endParaRPr>
          </a:p>
        </p:txBody>
      </p:sp>
      <p:pic>
        <p:nvPicPr>
          <p:cNvPr id="13" name="Picture 12" descr="A group of logos with text&#10;&#10;Description automatically generated">
            <a:extLst>
              <a:ext uri="{FF2B5EF4-FFF2-40B4-BE49-F238E27FC236}">
                <a16:creationId xmlns:a16="http://schemas.microsoft.com/office/drawing/2014/main" id="{DB4FDD76-A685-48D3-D7A0-1A59A3BCCBFB}"/>
              </a:ext>
            </a:extLst>
          </p:cNvPr>
          <p:cNvPicPr>
            <a:picLocks noChangeAspect="1"/>
          </p:cNvPicPr>
          <p:nvPr/>
        </p:nvPicPr>
        <p:blipFill>
          <a:blip r:embed="rId4"/>
          <a:stretch>
            <a:fillRect/>
          </a:stretch>
        </p:blipFill>
        <p:spPr>
          <a:xfrm>
            <a:off x="3486168" y="2557285"/>
            <a:ext cx="3797300" cy="1333500"/>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84A4C5DE-501E-6838-B863-FC0698842C9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3780" y="2504862"/>
            <a:ext cx="2856877" cy="1478559"/>
          </a:xfrm>
          <a:prstGeom prst="rect">
            <a:avLst/>
          </a:prstGeom>
        </p:spPr>
      </p:pic>
      <p:sp>
        <p:nvSpPr>
          <p:cNvPr id="16" name="TextBox 15">
            <a:extLst>
              <a:ext uri="{FF2B5EF4-FFF2-40B4-BE49-F238E27FC236}">
                <a16:creationId xmlns:a16="http://schemas.microsoft.com/office/drawing/2014/main" id="{174BE132-C4F6-3097-D8B9-4335534BEFA6}"/>
              </a:ext>
            </a:extLst>
          </p:cNvPr>
          <p:cNvSpPr txBox="1"/>
          <p:nvPr/>
        </p:nvSpPr>
        <p:spPr>
          <a:xfrm>
            <a:off x="2364827" y="2081047"/>
            <a:ext cx="105103" cy="45719"/>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Tree>
    <p:extLst>
      <p:ext uri="{BB962C8B-B14F-4D97-AF65-F5344CB8AC3E}">
        <p14:creationId xmlns:p14="http://schemas.microsoft.com/office/powerpoint/2010/main" val="1392176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A8C8E-F892-2898-9432-866A4851B104}"/>
              </a:ext>
            </a:extLst>
          </p:cNvPr>
          <p:cNvSpPr>
            <a:spLocks noGrp="1"/>
          </p:cNvSpPr>
          <p:nvPr>
            <p:ph type="title"/>
          </p:nvPr>
        </p:nvSpPr>
        <p:spPr>
          <a:xfrm>
            <a:off x="1063880" y="143361"/>
            <a:ext cx="10064239" cy="747403"/>
          </a:xfrm>
        </p:spPr>
        <p:txBody>
          <a:bodyPr/>
          <a:lstStyle/>
          <a:p>
            <a:pPr algn="ctr"/>
            <a:r>
              <a:rPr lang="en-US" sz="2400" b="1" dirty="0">
                <a:latin typeface="+mj-lt"/>
              </a:rPr>
              <a:t>HISTORY OF DATA VISUALIZATION</a:t>
            </a:r>
          </a:p>
        </p:txBody>
      </p:sp>
      <p:sp>
        <p:nvSpPr>
          <p:cNvPr id="3" name="Content Placeholder 2">
            <a:extLst>
              <a:ext uri="{FF2B5EF4-FFF2-40B4-BE49-F238E27FC236}">
                <a16:creationId xmlns:a16="http://schemas.microsoft.com/office/drawing/2014/main" id="{BE55198E-BAF4-0B3E-DB08-5C008A28DE05}"/>
              </a:ext>
            </a:extLst>
          </p:cNvPr>
          <p:cNvSpPr>
            <a:spLocks noGrp="1"/>
          </p:cNvSpPr>
          <p:nvPr>
            <p:ph idx="1"/>
          </p:nvPr>
        </p:nvSpPr>
        <p:spPr>
          <a:xfrm>
            <a:off x="823099" y="1381297"/>
            <a:ext cx="9720073" cy="4364946"/>
          </a:xfrm>
        </p:spPr>
        <p:txBody>
          <a:bodyPr/>
          <a:lstStyle/>
          <a:p>
            <a:pPr algn="just">
              <a:lnSpc>
                <a:spcPct val="150000"/>
              </a:lnSpc>
              <a:buFont typeface="Arial" panose="020B0604020202020204" pitchFamily="34" charset="0"/>
              <a:buChar char="•"/>
            </a:pPr>
            <a:r>
              <a:rPr lang="en-US" sz="1600" dirty="0">
                <a:latin typeface="+mn-lt"/>
              </a:rPr>
              <a:t> </a:t>
            </a:r>
            <a:r>
              <a:rPr lang="en-US" sz="1600" b="1" u="sng" dirty="0">
                <a:latin typeface="+mn-lt"/>
                <a:cs typeface="Calibri" panose="020F0502020204030204" pitchFamily="34" charset="0"/>
              </a:rPr>
              <a:t>Charles Joseph Minard</a:t>
            </a:r>
            <a:r>
              <a:rPr lang="en-US" sz="1600" b="1" dirty="0">
                <a:latin typeface="+mn-lt"/>
                <a:cs typeface="Calibri" panose="020F0502020204030204" pitchFamily="34" charset="0"/>
              </a:rPr>
              <a:t>: </a:t>
            </a:r>
            <a:r>
              <a:rPr lang="en-US" sz="1600" dirty="0">
                <a:solidFill>
                  <a:srgbClr val="202122"/>
                </a:solidFill>
                <a:latin typeface="+mn-lt"/>
                <a:cs typeface="Calibri" panose="020F0502020204030204" pitchFamily="34" charset="0"/>
              </a:rPr>
              <a:t>(</a:t>
            </a:r>
            <a:r>
              <a:rPr lang="en-US" sz="1600" b="0" i="0" dirty="0">
                <a:solidFill>
                  <a:srgbClr val="202122"/>
                </a:solidFill>
                <a:effectLst/>
                <a:latin typeface="+mn-lt"/>
                <a:cs typeface="Calibri" panose="020F0502020204030204" pitchFamily="34" charset="0"/>
              </a:rPr>
              <a:t>27 March 1781 – 24 October 1870) was a French </a:t>
            </a:r>
            <a:r>
              <a:rPr lang="en-US" sz="1600" dirty="0">
                <a:solidFill>
                  <a:srgbClr val="202122"/>
                </a:solidFill>
                <a:latin typeface="+mn-lt"/>
                <a:cs typeface="Calibri" panose="020F0502020204030204" pitchFamily="34" charset="0"/>
              </a:rPr>
              <a:t>civil engineer </a:t>
            </a:r>
            <a:r>
              <a:rPr lang="en-US" sz="1600" b="0" i="0" dirty="0">
                <a:solidFill>
                  <a:srgbClr val="202122"/>
                </a:solidFill>
                <a:effectLst/>
                <a:latin typeface="+mn-lt"/>
                <a:cs typeface="Calibri" panose="020F0502020204030204" pitchFamily="34" charset="0"/>
              </a:rPr>
              <a:t>recognized for his significant contribution in the field of </a:t>
            </a:r>
            <a:r>
              <a:rPr lang="en-US" sz="1600" dirty="0">
                <a:solidFill>
                  <a:srgbClr val="202122"/>
                </a:solidFill>
                <a:latin typeface="+mn-lt"/>
                <a:cs typeface="Calibri" panose="020F0502020204030204" pitchFamily="34" charset="0"/>
              </a:rPr>
              <a:t>information graphics </a:t>
            </a:r>
            <a:r>
              <a:rPr lang="en-US" sz="1600" b="0" i="0" dirty="0">
                <a:solidFill>
                  <a:srgbClr val="202122"/>
                </a:solidFill>
                <a:effectLst/>
                <a:latin typeface="+mn-lt"/>
                <a:cs typeface="Calibri" panose="020F0502020204030204" pitchFamily="34" charset="0"/>
              </a:rPr>
              <a:t>in civil engineering and statistics. Minard was, among other things, noted for his representation of numerical data on geographic maps especially his </a:t>
            </a:r>
            <a:r>
              <a:rPr lang="en-US" sz="1600" b="1" i="1" dirty="0">
                <a:solidFill>
                  <a:srgbClr val="202122"/>
                </a:solidFill>
                <a:effectLst/>
                <a:latin typeface="+mn-lt"/>
                <a:cs typeface="Calibri" panose="020F0502020204030204" pitchFamily="34" charset="0"/>
              </a:rPr>
              <a:t>flow maps</a:t>
            </a:r>
            <a:r>
              <a:rPr lang="en-US" sz="1600" b="0" i="0" dirty="0">
                <a:solidFill>
                  <a:srgbClr val="202122"/>
                </a:solidFill>
                <a:effectLst/>
                <a:latin typeface="+mn-lt"/>
                <a:cs typeface="Calibri" panose="020F0502020204030204" pitchFamily="34" charset="0"/>
              </a:rPr>
              <a:t>.</a:t>
            </a:r>
          </a:p>
          <a:p>
            <a:pPr algn="just">
              <a:lnSpc>
                <a:spcPct val="150000"/>
              </a:lnSpc>
              <a:buFont typeface="Arial" panose="020B0604020202020204" pitchFamily="34" charset="0"/>
              <a:buChar char="•"/>
            </a:pPr>
            <a:r>
              <a:rPr lang="en-US" sz="1600" dirty="0">
                <a:solidFill>
                  <a:srgbClr val="202122"/>
                </a:solidFill>
                <a:latin typeface="+mn-lt"/>
                <a:cs typeface="Calibri" panose="020F0502020204030204" pitchFamily="34" charset="0"/>
              </a:rPr>
              <a:t> Minard's first statistical graphic, from 1825, depicts several time series related to Paris pavement maintenance over the preceding two centuries.</a:t>
            </a:r>
          </a:p>
          <a:p>
            <a:pPr algn="just">
              <a:lnSpc>
                <a:spcPct val="150000"/>
              </a:lnSpc>
              <a:buFont typeface="Arial" panose="020B0604020202020204" pitchFamily="34" charset="0"/>
              <a:buChar char="•"/>
            </a:pPr>
            <a:r>
              <a:rPr lang="en-US" sz="1600" dirty="0">
                <a:solidFill>
                  <a:srgbClr val="202122"/>
                </a:solidFill>
                <a:latin typeface="+mn-lt"/>
                <a:cs typeface="Calibri" panose="020F0502020204030204" pitchFamily="34" charset="0"/>
              </a:rPr>
              <a:t> Charles Minard's map of Napoleon's disastrous Russian campaign of 1812. The graphic is notable for its representation in two dimensions of six types of data: the number of Napoleon's troops; distance; temperature; the latitude and longitude; direction of travel; and location relative to specific dates. Statistician professor </a:t>
            </a:r>
            <a:r>
              <a:rPr lang="en-US" sz="1600" dirty="0">
                <a:solidFill>
                  <a:srgbClr val="202122"/>
                </a:solidFill>
                <a:latin typeface="+mn-lt"/>
                <a:cs typeface="Calibri" panose="020F0502020204030204" pitchFamily="34" charset="0"/>
                <a:hlinkClick r:id="rId2" tooltip="Edward Tufte">
                  <a:extLst>
                    <a:ext uri="{A12FA001-AC4F-418D-AE19-62706E023703}">
                      <ahyp:hlinkClr xmlns:ahyp="http://schemas.microsoft.com/office/drawing/2018/hyperlinkcolor" val="tx"/>
                    </a:ext>
                  </a:extLst>
                </a:hlinkClick>
              </a:rPr>
              <a:t>Edward Tufte</a:t>
            </a:r>
            <a:r>
              <a:rPr lang="en-US" sz="1600" dirty="0">
                <a:solidFill>
                  <a:srgbClr val="202122"/>
                </a:solidFill>
                <a:latin typeface="+mn-lt"/>
                <a:cs typeface="Calibri" panose="020F0502020204030204" pitchFamily="34" charset="0"/>
              </a:rPr>
              <a:t> described the graphic as what "may well be the best statistical graphic ever drawn".</a:t>
            </a:r>
          </a:p>
        </p:txBody>
      </p:sp>
      <p:pic>
        <p:nvPicPr>
          <p:cNvPr id="1026" name="Picture 2" descr="History of data visualization | FlowingData">
            <a:extLst>
              <a:ext uri="{FF2B5EF4-FFF2-40B4-BE49-F238E27FC236}">
                <a16:creationId xmlns:a16="http://schemas.microsoft.com/office/drawing/2014/main" id="{61E18709-72A3-9338-5198-07F1C6964F7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401576" y="5200273"/>
            <a:ext cx="2691685" cy="1603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357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49FD-931A-6362-283F-06EF2CC754D7}"/>
              </a:ext>
            </a:extLst>
          </p:cNvPr>
          <p:cNvSpPr>
            <a:spLocks noGrp="1"/>
          </p:cNvSpPr>
          <p:nvPr>
            <p:ph type="title"/>
          </p:nvPr>
        </p:nvSpPr>
        <p:spPr>
          <a:xfrm>
            <a:off x="1078110" y="141890"/>
            <a:ext cx="9720072" cy="602453"/>
          </a:xfrm>
        </p:spPr>
        <p:txBody>
          <a:bodyPr>
            <a:normAutofit/>
          </a:bodyPr>
          <a:lstStyle/>
          <a:p>
            <a:pPr algn="ctr"/>
            <a:r>
              <a:rPr lang="en-US" sz="2400" b="1" dirty="0">
                <a:latin typeface="+mj-lt"/>
              </a:rPr>
              <a:t>HISTORY OF DATA VISUALIZATION</a:t>
            </a:r>
          </a:p>
        </p:txBody>
      </p:sp>
      <p:pic>
        <p:nvPicPr>
          <p:cNvPr id="6" name="Content Placeholder 5" descr="A graph of growth and progress&#10;&#10;Description automatically generated with medium confidence">
            <a:extLst>
              <a:ext uri="{FF2B5EF4-FFF2-40B4-BE49-F238E27FC236}">
                <a16:creationId xmlns:a16="http://schemas.microsoft.com/office/drawing/2014/main" id="{384F38DC-17A3-C245-E9A9-EF87183CFD33}"/>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941475" y="1082566"/>
            <a:ext cx="10493779" cy="5264212"/>
          </a:xfrm>
        </p:spPr>
      </p:pic>
      <p:sp>
        <p:nvSpPr>
          <p:cNvPr id="4" name="TextBox 3">
            <a:extLst>
              <a:ext uri="{FF2B5EF4-FFF2-40B4-BE49-F238E27FC236}">
                <a16:creationId xmlns:a16="http://schemas.microsoft.com/office/drawing/2014/main" id="{3FA2FFDF-1109-6C62-CE79-FAC321AD38A1}"/>
              </a:ext>
            </a:extLst>
          </p:cNvPr>
          <p:cNvSpPr txBox="1"/>
          <p:nvPr/>
        </p:nvSpPr>
        <p:spPr>
          <a:xfrm>
            <a:off x="756745" y="151349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57628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F6DF0-1A24-7405-3E34-71B52FDCB5F5}"/>
              </a:ext>
            </a:extLst>
          </p:cNvPr>
          <p:cNvSpPr>
            <a:spLocks noGrp="1"/>
          </p:cNvSpPr>
          <p:nvPr>
            <p:ph type="title"/>
          </p:nvPr>
        </p:nvSpPr>
        <p:spPr>
          <a:xfrm>
            <a:off x="1027757" y="118843"/>
            <a:ext cx="9720072" cy="970315"/>
          </a:xfrm>
        </p:spPr>
        <p:txBody>
          <a:bodyPr/>
          <a:lstStyle/>
          <a:p>
            <a:pPr algn="ctr"/>
            <a:r>
              <a:rPr lang="en-US" sz="2400" b="1" dirty="0">
                <a:latin typeface="+mj-lt"/>
              </a:rPr>
              <a:t>HISTORY OF DATA VISUALIZATION</a:t>
            </a:r>
          </a:p>
        </p:txBody>
      </p:sp>
      <p:pic>
        <p:nvPicPr>
          <p:cNvPr id="5" name="Content Placeholder 4" descr="A graph with a line and text&#10;&#10;Description automatically generated with medium confidence">
            <a:extLst>
              <a:ext uri="{FF2B5EF4-FFF2-40B4-BE49-F238E27FC236}">
                <a16:creationId xmlns:a16="http://schemas.microsoft.com/office/drawing/2014/main" id="{58B5A086-6D40-B9FF-B81C-6FB134F1FEEB}"/>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200150" y="1384565"/>
            <a:ext cx="9779000" cy="4685770"/>
          </a:xfrm>
        </p:spPr>
      </p:pic>
    </p:spTree>
    <p:extLst>
      <p:ext uri="{BB962C8B-B14F-4D97-AF65-F5344CB8AC3E}">
        <p14:creationId xmlns:p14="http://schemas.microsoft.com/office/powerpoint/2010/main" val="2889916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E6C61-5BD7-740D-11C2-5F6CA0F217C7}"/>
              </a:ext>
            </a:extLst>
          </p:cNvPr>
          <p:cNvSpPr>
            <a:spLocks noGrp="1"/>
          </p:cNvSpPr>
          <p:nvPr>
            <p:ph type="title"/>
          </p:nvPr>
        </p:nvSpPr>
        <p:spPr>
          <a:xfrm>
            <a:off x="1024127" y="298230"/>
            <a:ext cx="9720072" cy="665515"/>
          </a:xfrm>
        </p:spPr>
        <p:txBody>
          <a:bodyPr>
            <a:normAutofit fontScale="90000"/>
          </a:bodyPr>
          <a:lstStyle/>
          <a:p>
            <a:pPr algn="ctr"/>
            <a:r>
              <a:rPr lang="en-US" dirty="0"/>
              <a:t>REDRAWING OF CHARLE’S 1812 NAPOLEAN’S CHART </a:t>
            </a:r>
          </a:p>
        </p:txBody>
      </p:sp>
      <p:pic>
        <p:nvPicPr>
          <p:cNvPr id="5" name="Content Placeholder 4" descr="A graph showing the temperature of thermometer&#10;&#10;Description automatically generated">
            <a:extLst>
              <a:ext uri="{FF2B5EF4-FFF2-40B4-BE49-F238E27FC236}">
                <a16:creationId xmlns:a16="http://schemas.microsoft.com/office/drawing/2014/main" id="{E322DD79-04FE-3E87-C025-CED2D4BB0CE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94289" y="630987"/>
            <a:ext cx="11445766" cy="5263267"/>
          </a:xfrm>
        </p:spPr>
      </p:pic>
      <p:sp>
        <p:nvSpPr>
          <p:cNvPr id="7" name="TextBox 6">
            <a:extLst>
              <a:ext uri="{FF2B5EF4-FFF2-40B4-BE49-F238E27FC236}">
                <a16:creationId xmlns:a16="http://schemas.microsoft.com/office/drawing/2014/main" id="{A985844F-A56B-7737-58D0-2FE3A0138F32}"/>
              </a:ext>
            </a:extLst>
          </p:cNvPr>
          <p:cNvSpPr txBox="1"/>
          <p:nvPr/>
        </p:nvSpPr>
        <p:spPr>
          <a:xfrm>
            <a:off x="1024127" y="6272784"/>
            <a:ext cx="10526741" cy="461665"/>
          </a:xfrm>
          <a:prstGeom prst="rect">
            <a:avLst/>
          </a:prstGeom>
          <a:noFill/>
        </p:spPr>
        <p:txBody>
          <a:bodyPr wrap="square">
            <a:spAutoFit/>
          </a:bodyPr>
          <a:lstStyle/>
          <a:p>
            <a:pPr algn="just"/>
            <a:r>
              <a:rPr lang="en-US" sz="1200" b="0" i="0" dirty="0">
                <a:solidFill>
                  <a:srgbClr val="202122"/>
                </a:solidFill>
                <a:effectLst/>
                <a:latin typeface="Calibri" panose="020F0502020204030204" pitchFamily="34" charset="0"/>
                <a:cs typeface="Calibri" panose="020F0502020204030204" pitchFamily="34" charset="0"/>
              </a:rPr>
              <a:t>Modern redrawing of Charles Joseph Minard's figurative map of the 1812 French invasion of Russia, including a table of temperatures converting </a:t>
            </a:r>
            <a:r>
              <a:rPr lang="en-US" sz="1200" dirty="0">
                <a:solidFill>
                  <a:srgbClr val="202122"/>
                </a:solidFill>
                <a:latin typeface="Calibri" panose="020F0502020204030204" pitchFamily="34" charset="0"/>
                <a:cs typeface="Calibri" panose="020F0502020204030204" pitchFamily="34" charset="0"/>
              </a:rPr>
              <a:t>degrees Réaumur to degrees Fahrenheit and Celsius</a:t>
            </a:r>
          </a:p>
        </p:txBody>
      </p:sp>
    </p:spTree>
    <p:extLst>
      <p:ext uri="{BB962C8B-B14F-4D97-AF65-F5344CB8AC3E}">
        <p14:creationId xmlns:p14="http://schemas.microsoft.com/office/powerpoint/2010/main" val="3421234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DDC9B-C8B9-0026-4407-3B59E3CCE88D}"/>
              </a:ext>
            </a:extLst>
          </p:cNvPr>
          <p:cNvSpPr>
            <a:spLocks noGrp="1"/>
          </p:cNvSpPr>
          <p:nvPr>
            <p:ph type="title"/>
          </p:nvPr>
        </p:nvSpPr>
        <p:spPr>
          <a:xfrm>
            <a:off x="919024" y="115614"/>
            <a:ext cx="9720072" cy="1170431"/>
          </a:xfrm>
        </p:spPr>
        <p:txBody>
          <a:bodyPr/>
          <a:lstStyle/>
          <a:p>
            <a:pPr algn="ctr"/>
            <a:r>
              <a:rPr lang="en-US" sz="2400" b="1" dirty="0">
                <a:latin typeface="+mj-lt"/>
              </a:rPr>
              <a:t>Why Data Visualization</a:t>
            </a:r>
          </a:p>
        </p:txBody>
      </p:sp>
      <p:sp>
        <p:nvSpPr>
          <p:cNvPr id="3" name="Content Placeholder 2">
            <a:extLst>
              <a:ext uri="{FF2B5EF4-FFF2-40B4-BE49-F238E27FC236}">
                <a16:creationId xmlns:a16="http://schemas.microsoft.com/office/drawing/2014/main" id="{E7B4A79B-3F0C-3577-AA6A-A7B2DAEEEF1A}"/>
              </a:ext>
            </a:extLst>
          </p:cNvPr>
          <p:cNvSpPr>
            <a:spLocks noGrp="1"/>
          </p:cNvSpPr>
          <p:nvPr>
            <p:ph idx="1"/>
          </p:nvPr>
        </p:nvSpPr>
        <p:spPr>
          <a:xfrm>
            <a:off x="919024" y="1286045"/>
            <a:ext cx="9720073" cy="4476777"/>
          </a:xfrm>
        </p:spPr>
        <p:txBody>
          <a:bodyPr>
            <a:normAutofit fontScale="92500" lnSpcReduction="20000"/>
          </a:bodyPr>
          <a:lstStyle/>
          <a:p>
            <a:pPr algn="just" fontAlgn="base">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 </a:t>
            </a:r>
            <a:r>
              <a:rPr lang="en-US" sz="1900" dirty="0">
                <a:latin typeface="Calibri" panose="020F0502020204030204" pitchFamily="34" charset="0"/>
                <a:cs typeface="Calibri" panose="020F0502020204030204" pitchFamily="34" charset="0"/>
              </a:rPr>
              <a:t>Data visualization can be utilized for a variety of purposes, and it’s not only reserved for use by data teams </a:t>
            </a:r>
          </a:p>
          <a:p>
            <a:pPr algn="just" fontAlgn="base">
              <a:lnSpc>
                <a:spcPct val="160000"/>
              </a:lnSpc>
              <a:buFont typeface="Arial" panose="020B0604020202020204" pitchFamily="34" charset="0"/>
              <a:buChar char="•"/>
            </a:pPr>
            <a:r>
              <a:rPr lang="en-US" sz="1900" dirty="0">
                <a:latin typeface="Calibri" panose="020F0502020204030204" pitchFamily="34" charset="0"/>
                <a:cs typeface="Calibri" panose="020F0502020204030204" pitchFamily="34" charset="0"/>
              </a:rPr>
              <a:t> Management also leverages it to convey organizational structure and hierarchy while data analysts and data scientists use it to discover and explain patterns and trends</a:t>
            </a:r>
          </a:p>
          <a:p>
            <a:pPr algn="just">
              <a:lnSpc>
                <a:spcPct val="160000"/>
              </a:lnSpc>
              <a:buFont typeface="Arial" panose="020B0604020202020204" pitchFamily="34" charset="0"/>
              <a:buChar char="•"/>
            </a:pPr>
            <a:r>
              <a:rPr lang="en-US" sz="1900" dirty="0">
                <a:latin typeface="Calibri" panose="020F0502020204030204" pitchFamily="34" charset="0"/>
                <a:cs typeface="Calibri" panose="020F0502020204030204" pitchFamily="34" charset="0"/>
              </a:rPr>
              <a:t> Harvard Business Review categorizes data visualization into </a:t>
            </a:r>
            <a:r>
              <a:rPr lang="en-US" sz="1900" b="1" i="1" u="sng" dirty="0">
                <a:latin typeface="Calibri" panose="020F0502020204030204" pitchFamily="34" charset="0"/>
                <a:cs typeface="Calibri" panose="020F0502020204030204" pitchFamily="34" charset="0"/>
              </a:rPr>
              <a:t>4 key purposes </a:t>
            </a:r>
            <a:r>
              <a:rPr lang="en-US" sz="1900" dirty="0">
                <a:latin typeface="Calibri" panose="020F0502020204030204" pitchFamily="34" charset="0"/>
                <a:cs typeface="Calibri" panose="020F0502020204030204" pitchFamily="34" charset="0"/>
              </a:rPr>
              <a:t>:</a:t>
            </a:r>
          </a:p>
          <a:p>
            <a:pPr marL="0" indent="0" algn="just">
              <a:lnSpc>
                <a:spcPct val="160000"/>
              </a:lnSpc>
              <a:buNone/>
            </a:pPr>
            <a:endParaRPr lang="en-US" sz="1900" dirty="0">
              <a:latin typeface="Calibri" panose="020F0502020204030204" pitchFamily="34" charset="0"/>
              <a:cs typeface="Calibri" panose="020F0502020204030204" pitchFamily="34" charset="0"/>
            </a:endParaRPr>
          </a:p>
          <a:p>
            <a:pPr lvl="1" algn="just">
              <a:lnSpc>
                <a:spcPct val="160000"/>
              </a:lnSpc>
              <a:buFont typeface="Wingdings" pitchFamily="2" charset="2"/>
              <a:buChar char="Ø"/>
            </a:pPr>
            <a:r>
              <a:rPr lang="en-US" sz="1900" dirty="0">
                <a:latin typeface="Calibri" panose="020F0502020204030204" pitchFamily="34" charset="0"/>
                <a:cs typeface="Calibri" panose="020F0502020204030204" pitchFamily="34" charset="0"/>
              </a:rPr>
              <a:t>Idea Generation</a:t>
            </a:r>
          </a:p>
          <a:p>
            <a:pPr lvl="1" algn="just">
              <a:lnSpc>
                <a:spcPct val="160000"/>
              </a:lnSpc>
              <a:buFont typeface="Wingdings" pitchFamily="2" charset="2"/>
              <a:buChar char="Ø"/>
            </a:pPr>
            <a:r>
              <a:rPr lang="en-US" sz="1900" dirty="0">
                <a:latin typeface="Calibri" panose="020F0502020204030204" pitchFamily="34" charset="0"/>
                <a:cs typeface="Calibri" panose="020F0502020204030204" pitchFamily="34" charset="0"/>
              </a:rPr>
              <a:t>Idea Illustration</a:t>
            </a:r>
          </a:p>
          <a:p>
            <a:pPr lvl="1" algn="just">
              <a:lnSpc>
                <a:spcPct val="160000"/>
              </a:lnSpc>
              <a:buFont typeface="Wingdings" pitchFamily="2" charset="2"/>
              <a:buChar char="Ø"/>
            </a:pPr>
            <a:r>
              <a:rPr lang="en-US" sz="1900" dirty="0">
                <a:latin typeface="Calibri" panose="020F0502020204030204" pitchFamily="34" charset="0"/>
                <a:cs typeface="Calibri" panose="020F0502020204030204" pitchFamily="34" charset="0"/>
              </a:rPr>
              <a:t>Visual Discovery</a:t>
            </a:r>
          </a:p>
          <a:p>
            <a:pPr lvl="1" algn="just">
              <a:lnSpc>
                <a:spcPct val="160000"/>
              </a:lnSpc>
              <a:buFont typeface="Wingdings" pitchFamily="2" charset="2"/>
              <a:buChar char="Ø"/>
            </a:pPr>
            <a:r>
              <a:rPr lang="en-US" sz="1900" dirty="0">
                <a:latin typeface="Calibri" panose="020F0502020204030204" pitchFamily="34" charset="0"/>
                <a:cs typeface="Calibri" panose="020F0502020204030204" pitchFamily="34" charset="0"/>
              </a:rPr>
              <a:t>Everyday </a:t>
            </a:r>
            <a:r>
              <a:rPr lang="en-US" sz="1900" dirty="0" err="1">
                <a:latin typeface="Calibri" panose="020F0502020204030204" pitchFamily="34" charset="0"/>
                <a:cs typeface="Calibri" panose="020F0502020204030204" pitchFamily="34" charset="0"/>
              </a:rPr>
              <a:t>dataviz</a:t>
            </a:r>
            <a:endParaRPr lang="en-US" sz="1900" dirty="0">
              <a:latin typeface="Calibri" panose="020F0502020204030204" pitchFamily="34" charset="0"/>
              <a:cs typeface="Calibri" panose="020F0502020204030204" pitchFamily="34" charset="0"/>
            </a:endParaRPr>
          </a:p>
        </p:txBody>
      </p:sp>
      <p:pic>
        <p:nvPicPr>
          <p:cNvPr id="5" name="Picture 4" descr="A red and white wavy lines&#10;&#10;Description automatically generated">
            <a:extLst>
              <a:ext uri="{FF2B5EF4-FFF2-40B4-BE49-F238E27FC236}">
                <a16:creationId xmlns:a16="http://schemas.microsoft.com/office/drawing/2014/main" id="{EDA375D2-C9E7-F3F2-0E98-7765B518F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05911" y="3837869"/>
            <a:ext cx="5044580" cy="2384255"/>
          </a:xfrm>
          <a:prstGeom prst="rect">
            <a:avLst/>
          </a:prstGeom>
        </p:spPr>
      </p:pic>
    </p:spTree>
    <p:extLst>
      <p:ext uri="{BB962C8B-B14F-4D97-AF65-F5344CB8AC3E}">
        <p14:creationId xmlns:p14="http://schemas.microsoft.com/office/powerpoint/2010/main" val="895142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04621-8C57-56E5-3DFD-0BAA69978C29}"/>
              </a:ext>
            </a:extLst>
          </p:cNvPr>
          <p:cNvSpPr>
            <a:spLocks noGrp="1"/>
          </p:cNvSpPr>
          <p:nvPr>
            <p:ph type="title"/>
          </p:nvPr>
        </p:nvSpPr>
        <p:spPr>
          <a:xfrm>
            <a:off x="1057790" y="168166"/>
            <a:ext cx="10064239" cy="628005"/>
          </a:xfrm>
        </p:spPr>
        <p:txBody>
          <a:bodyPr/>
          <a:lstStyle/>
          <a:p>
            <a:pPr algn="ctr"/>
            <a:r>
              <a:rPr lang="en-US" sz="2400" b="1" dirty="0">
                <a:latin typeface="+mj-lt"/>
              </a:rPr>
              <a:t>Why Data Visualization</a:t>
            </a:r>
          </a:p>
        </p:txBody>
      </p:sp>
      <p:sp>
        <p:nvSpPr>
          <p:cNvPr id="3" name="Content Placeholder 2">
            <a:extLst>
              <a:ext uri="{FF2B5EF4-FFF2-40B4-BE49-F238E27FC236}">
                <a16:creationId xmlns:a16="http://schemas.microsoft.com/office/drawing/2014/main" id="{5383C0CA-E16A-D91C-21E8-BE9B4D942E95}"/>
              </a:ext>
            </a:extLst>
          </p:cNvPr>
          <p:cNvSpPr>
            <a:spLocks noGrp="1"/>
          </p:cNvSpPr>
          <p:nvPr>
            <p:ph idx="1"/>
          </p:nvPr>
        </p:nvSpPr>
        <p:spPr>
          <a:xfrm>
            <a:off x="908217" y="1359979"/>
            <a:ext cx="9720073" cy="4542151"/>
          </a:xfrm>
        </p:spPr>
        <p:txBody>
          <a:bodyPr/>
          <a:lstStyle/>
          <a:p>
            <a:pPr>
              <a:lnSpc>
                <a:spcPct val="200000"/>
              </a:lnSpc>
            </a:pPr>
            <a:r>
              <a:rPr lang="en-US" sz="1800" b="1" u="sng" dirty="0">
                <a:latin typeface="+mn-lt"/>
              </a:rPr>
              <a:t>Idea Generation:</a:t>
            </a:r>
          </a:p>
          <a:p>
            <a:pPr lvl="1" algn="just">
              <a:lnSpc>
                <a:spcPct val="200000"/>
              </a:lnSpc>
              <a:buFont typeface="Wingdings" pitchFamily="2" charset="2"/>
              <a:buChar char="Ø"/>
            </a:pPr>
            <a:r>
              <a:rPr lang="en-US" sz="1800" dirty="0">
                <a:latin typeface="+mn-lt"/>
                <a:cs typeface="Calibri" panose="020F0502020204030204" pitchFamily="34" charset="0"/>
              </a:rPr>
              <a:t>Data Visualization is often used to generate ideas in teams using identified trends, patterns and relationship from the visualizations.</a:t>
            </a:r>
          </a:p>
          <a:p>
            <a:pPr lvl="1" algn="just">
              <a:lnSpc>
                <a:spcPct val="200000"/>
              </a:lnSpc>
              <a:buFont typeface="Wingdings" pitchFamily="2" charset="2"/>
              <a:buChar char="Ø"/>
            </a:pPr>
            <a:r>
              <a:rPr lang="en-US" sz="1800" dirty="0">
                <a:latin typeface="+mn-lt"/>
                <a:cs typeface="Calibri" panose="020F0502020204030204" pitchFamily="34" charset="0"/>
              </a:rPr>
              <a:t>Data Visualizations are used in discussion and brainstorming sessions by supporting different perspectives and highlighting the common concerns or viewpoints</a:t>
            </a:r>
          </a:p>
          <a:p>
            <a:pPr lvl="1" algn="just">
              <a:lnSpc>
                <a:spcPct val="200000"/>
              </a:lnSpc>
              <a:buFont typeface="Wingdings" pitchFamily="2" charset="2"/>
              <a:buChar char="Ø"/>
            </a:pPr>
            <a:r>
              <a:rPr lang="en-US" sz="1800" dirty="0">
                <a:latin typeface="+mn-lt"/>
                <a:cs typeface="Calibri" panose="020F0502020204030204" pitchFamily="34" charset="0"/>
              </a:rPr>
              <a:t>Data Visualizations align teams and whole company on common goals and strategic objectives by magnifying the real scenarios in easy to understand terms </a:t>
            </a:r>
          </a:p>
        </p:txBody>
      </p:sp>
      <p:pic>
        <p:nvPicPr>
          <p:cNvPr id="1026" name="Picture 2" descr="The 5 Things You Need to Remember When Relying on Data Visualization |  Inc.com">
            <a:extLst>
              <a:ext uri="{FF2B5EF4-FFF2-40B4-BE49-F238E27FC236}">
                <a16:creationId xmlns:a16="http://schemas.microsoft.com/office/drawing/2014/main" id="{B9C07EBC-B84C-4600-1975-F930E17D03F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768813" y="4958366"/>
            <a:ext cx="3357719" cy="1888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171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BF71A-52D2-612F-DA11-8977E568E1ED}"/>
              </a:ext>
            </a:extLst>
          </p:cNvPr>
          <p:cNvSpPr>
            <a:spLocks noGrp="1"/>
          </p:cNvSpPr>
          <p:nvPr>
            <p:ph type="title"/>
          </p:nvPr>
        </p:nvSpPr>
        <p:spPr>
          <a:xfrm>
            <a:off x="1057790" y="189186"/>
            <a:ext cx="10064239" cy="606985"/>
          </a:xfrm>
        </p:spPr>
        <p:txBody>
          <a:bodyPr/>
          <a:lstStyle/>
          <a:p>
            <a:pPr algn="ctr"/>
            <a:r>
              <a:rPr lang="en-US" sz="2400" b="1" dirty="0">
                <a:latin typeface="+mj-lt"/>
              </a:rPr>
              <a:t>Why Data Visualization</a:t>
            </a:r>
          </a:p>
        </p:txBody>
      </p:sp>
      <p:sp>
        <p:nvSpPr>
          <p:cNvPr id="3" name="Content Placeholder 2">
            <a:extLst>
              <a:ext uri="{FF2B5EF4-FFF2-40B4-BE49-F238E27FC236}">
                <a16:creationId xmlns:a16="http://schemas.microsoft.com/office/drawing/2014/main" id="{C96D9C4C-5E21-C31A-5D5F-0BC0F23E87EB}"/>
              </a:ext>
            </a:extLst>
          </p:cNvPr>
          <p:cNvSpPr>
            <a:spLocks noGrp="1"/>
          </p:cNvSpPr>
          <p:nvPr>
            <p:ph idx="1"/>
          </p:nvPr>
        </p:nvSpPr>
        <p:spPr>
          <a:xfrm>
            <a:off x="855962" y="1230761"/>
            <a:ext cx="9720073" cy="4396477"/>
          </a:xfrm>
        </p:spPr>
        <p:txBody>
          <a:bodyPr>
            <a:noAutofit/>
          </a:bodyPr>
          <a:lstStyle/>
          <a:p>
            <a:pPr>
              <a:lnSpc>
                <a:spcPct val="200000"/>
              </a:lnSpc>
            </a:pPr>
            <a:r>
              <a:rPr lang="en-US" sz="1600" b="1" u="sng" dirty="0">
                <a:latin typeface="+mn-lt"/>
              </a:rPr>
              <a:t>Idea Illustration:</a:t>
            </a:r>
          </a:p>
          <a:p>
            <a:pPr lvl="1" algn="just">
              <a:lnSpc>
                <a:spcPct val="200000"/>
              </a:lnSpc>
              <a:buFont typeface="Wingdings" pitchFamily="2" charset="2"/>
              <a:buChar char="Ø"/>
            </a:pPr>
            <a:r>
              <a:rPr lang="en-US" sz="1600" dirty="0">
                <a:latin typeface="+mn-lt"/>
                <a:cs typeface="Calibri" panose="020F0502020204030204" pitchFamily="34" charset="0"/>
              </a:rPr>
              <a:t>Data Visualizations </a:t>
            </a:r>
            <a:r>
              <a:rPr lang="en-US" sz="1600" b="0" i="0" dirty="0">
                <a:solidFill>
                  <a:srgbClr val="161616"/>
                </a:solidFill>
                <a:effectLst/>
                <a:latin typeface="+mn-lt"/>
                <a:cs typeface="Calibri" panose="020F0502020204030204" pitchFamily="34" charset="0"/>
              </a:rPr>
              <a:t>for idea illustration assists in conveying an idea, such as a tactic or process</a:t>
            </a:r>
            <a:endParaRPr lang="en-US" sz="1600" dirty="0">
              <a:latin typeface="+mn-lt"/>
              <a:cs typeface="Calibri" panose="020F0502020204030204" pitchFamily="34" charset="0"/>
            </a:endParaRPr>
          </a:p>
          <a:p>
            <a:pPr lvl="1" algn="just">
              <a:lnSpc>
                <a:spcPct val="200000"/>
              </a:lnSpc>
              <a:buFont typeface="Wingdings" pitchFamily="2" charset="2"/>
              <a:buChar char="Ø"/>
            </a:pPr>
            <a:r>
              <a:rPr lang="en-US" sz="1600" b="0" i="0" dirty="0">
                <a:solidFill>
                  <a:srgbClr val="161616"/>
                </a:solidFill>
                <a:effectLst/>
                <a:latin typeface="+mn-lt"/>
                <a:cs typeface="Calibri" panose="020F0502020204030204" pitchFamily="34" charset="0"/>
              </a:rPr>
              <a:t>It is commonly used in learning settings, such as tutorials, certification courses, centers of excellence, but it can also be used to represent organization structures or processes, facilitating communication between the right individuals for specific tasks</a:t>
            </a:r>
          </a:p>
          <a:p>
            <a:pPr lvl="1" algn="just">
              <a:lnSpc>
                <a:spcPct val="200000"/>
              </a:lnSpc>
              <a:buFont typeface="Wingdings" pitchFamily="2" charset="2"/>
              <a:buChar char="Ø"/>
            </a:pPr>
            <a:r>
              <a:rPr lang="en-US" sz="1600" b="0" i="0" dirty="0">
                <a:solidFill>
                  <a:srgbClr val="161616"/>
                </a:solidFill>
                <a:effectLst/>
                <a:latin typeface="+mn-lt"/>
                <a:cs typeface="Calibri" panose="020F0502020204030204" pitchFamily="34" charset="0"/>
              </a:rPr>
              <a:t>Project managers frequently use </a:t>
            </a:r>
            <a:r>
              <a:rPr lang="en-US" sz="1600" b="0" i="0" dirty="0" err="1">
                <a:solidFill>
                  <a:srgbClr val="161616"/>
                </a:solidFill>
                <a:effectLst/>
                <a:latin typeface="+mn-lt"/>
                <a:cs typeface="Calibri" panose="020F0502020204030204" pitchFamily="34" charset="0"/>
              </a:rPr>
              <a:t>gantt</a:t>
            </a:r>
            <a:r>
              <a:rPr lang="en-US" sz="1600" b="0" i="0" dirty="0">
                <a:solidFill>
                  <a:srgbClr val="161616"/>
                </a:solidFill>
                <a:effectLst/>
                <a:latin typeface="+mn-lt"/>
                <a:cs typeface="Calibri" panose="020F0502020204030204" pitchFamily="34" charset="0"/>
              </a:rPr>
              <a:t> charts and waterfall charts to illustrate</a:t>
            </a:r>
            <a:r>
              <a:rPr lang="en-US" sz="1600" dirty="0">
                <a:solidFill>
                  <a:srgbClr val="161616"/>
                </a:solidFill>
                <a:latin typeface="+mn-lt"/>
                <a:cs typeface="Calibri" panose="020F0502020204030204" pitchFamily="34" charset="0"/>
              </a:rPr>
              <a:t> workflows</a:t>
            </a:r>
          </a:p>
          <a:p>
            <a:pPr lvl="1" algn="just">
              <a:lnSpc>
                <a:spcPct val="200000"/>
              </a:lnSpc>
              <a:buFont typeface="Wingdings" pitchFamily="2" charset="2"/>
              <a:buChar char="Ø"/>
            </a:pPr>
            <a:r>
              <a:rPr lang="en-US" sz="1600" dirty="0">
                <a:solidFill>
                  <a:srgbClr val="161616"/>
                </a:solidFill>
                <a:latin typeface="+mn-lt"/>
                <a:cs typeface="Calibri" panose="020F0502020204030204" pitchFamily="34" charset="0"/>
              </a:rPr>
              <a:t> Data Modeling also uses abstraction to represent and better understand data flow within an enterprise’s information system, making it easier for developers, business analysts, data architects, and others to understand the relationships in a database or data warehouse.</a:t>
            </a:r>
          </a:p>
        </p:txBody>
      </p:sp>
      <p:pic>
        <p:nvPicPr>
          <p:cNvPr id="4" name="Picture 2" descr="The 5 Things You Need to Remember When Relying on Data Visualization |  Inc.com">
            <a:extLst>
              <a:ext uri="{FF2B5EF4-FFF2-40B4-BE49-F238E27FC236}">
                <a16:creationId xmlns:a16="http://schemas.microsoft.com/office/drawing/2014/main" id="{6C3BC1AF-F395-C03D-5F17-41920DE42AD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409895" y="5318975"/>
            <a:ext cx="2716637" cy="1528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521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471B8-C9A1-5813-1A4C-130756E3896A}"/>
              </a:ext>
            </a:extLst>
          </p:cNvPr>
          <p:cNvSpPr>
            <a:spLocks noGrp="1"/>
          </p:cNvSpPr>
          <p:nvPr>
            <p:ph type="title"/>
          </p:nvPr>
        </p:nvSpPr>
        <p:spPr>
          <a:xfrm>
            <a:off x="1057790" y="147145"/>
            <a:ext cx="10064239" cy="649026"/>
          </a:xfrm>
        </p:spPr>
        <p:txBody>
          <a:bodyPr/>
          <a:lstStyle/>
          <a:p>
            <a:pPr algn="ctr"/>
            <a:r>
              <a:rPr lang="en-US" sz="2400" b="1" dirty="0">
                <a:latin typeface="+mj-lt"/>
              </a:rPr>
              <a:t>Why Data Visualization</a:t>
            </a:r>
          </a:p>
        </p:txBody>
      </p:sp>
      <p:sp>
        <p:nvSpPr>
          <p:cNvPr id="3" name="Content Placeholder 2">
            <a:extLst>
              <a:ext uri="{FF2B5EF4-FFF2-40B4-BE49-F238E27FC236}">
                <a16:creationId xmlns:a16="http://schemas.microsoft.com/office/drawing/2014/main" id="{E34C12C8-6CF5-8A66-D49D-4807378E1D7F}"/>
              </a:ext>
            </a:extLst>
          </p:cNvPr>
          <p:cNvSpPr>
            <a:spLocks noGrp="1"/>
          </p:cNvSpPr>
          <p:nvPr>
            <p:ph idx="1"/>
          </p:nvPr>
        </p:nvSpPr>
        <p:spPr/>
        <p:txBody>
          <a:bodyPr>
            <a:normAutofit/>
          </a:bodyPr>
          <a:lstStyle/>
          <a:p>
            <a:pPr>
              <a:lnSpc>
                <a:spcPct val="200000"/>
              </a:lnSpc>
            </a:pPr>
            <a:r>
              <a:rPr lang="en-US" sz="1800" b="1" u="sng" dirty="0">
                <a:latin typeface="+mn-lt"/>
              </a:rPr>
              <a:t>Visual Discovery:</a:t>
            </a:r>
          </a:p>
          <a:p>
            <a:pPr lvl="1" algn="just" fontAlgn="base">
              <a:lnSpc>
                <a:spcPct val="200000"/>
              </a:lnSpc>
              <a:buFont typeface="Wingdings" pitchFamily="2" charset="2"/>
              <a:buChar char="Ø"/>
            </a:pPr>
            <a:r>
              <a:rPr lang="en-US" sz="1534" b="0" i="0" dirty="0">
                <a:solidFill>
                  <a:srgbClr val="161616"/>
                </a:solidFill>
                <a:effectLst/>
                <a:latin typeface="+mn-lt"/>
                <a:cs typeface="Calibri" panose="020F0502020204030204" pitchFamily="34" charset="0"/>
              </a:rPr>
              <a:t> Visual discovery and every day data viz are more closely aligned with data teams. While visual discovery helps data analysts, data scientists, and other data professionals identify patterns and trends within a dataset, every day data viz supports the subsequent storytelling after a new insight has been found.</a:t>
            </a:r>
          </a:p>
          <a:p>
            <a:pPr marL="0" indent="0">
              <a:buNone/>
            </a:pPr>
            <a:br>
              <a:rPr lang="en-US" dirty="0"/>
            </a:br>
            <a:endParaRPr lang="en-US" dirty="0"/>
          </a:p>
        </p:txBody>
      </p:sp>
      <p:pic>
        <p:nvPicPr>
          <p:cNvPr id="4" name="Picture 2" descr="The 5 Things You Need to Remember When Relying on Data Visualization |  Inc.com">
            <a:extLst>
              <a:ext uri="{FF2B5EF4-FFF2-40B4-BE49-F238E27FC236}">
                <a16:creationId xmlns:a16="http://schemas.microsoft.com/office/drawing/2014/main" id="{4FD7E524-1640-98B8-566B-33C6A90B4F2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361867" y="5291959"/>
            <a:ext cx="2764665" cy="155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12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8C21C-15F5-633B-93A2-54CBF3D4A1C5}"/>
              </a:ext>
            </a:extLst>
          </p:cNvPr>
          <p:cNvSpPr>
            <a:spLocks noGrp="1"/>
          </p:cNvSpPr>
          <p:nvPr>
            <p:ph type="title"/>
          </p:nvPr>
        </p:nvSpPr>
        <p:spPr>
          <a:xfrm>
            <a:off x="1024127" y="110359"/>
            <a:ext cx="9720072" cy="1117460"/>
          </a:xfrm>
        </p:spPr>
        <p:txBody>
          <a:bodyPr/>
          <a:lstStyle/>
          <a:p>
            <a:pPr algn="ctr"/>
            <a:r>
              <a:rPr lang="en-US" sz="2400" b="1" dirty="0">
                <a:latin typeface="+mj-lt"/>
              </a:rPr>
              <a:t>What is data visualization good for</a:t>
            </a:r>
          </a:p>
        </p:txBody>
      </p:sp>
      <p:sp>
        <p:nvSpPr>
          <p:cNvPr id="3" name="Content Placeholder 2">
            <a:extLst>
              <a:ext uri="{FF2B5EF4-FFF2-40B4-BE49-F238E27FC236}">
                <a16:creationId xmlns:a16="http://schemas.microsoft.com/office/drawing/2014/main" id="{0AB34EB6-E5C3-BAB0-5927-BDDBF62A5222}"/>
              </a:ext>
            </a:extLst>
          </p:cNvPr>
          <p:cNvSpPr>
            <a:spLocks noGrp="1"/>
          </p:cNvSpPr>
          <p:nvPr>
            <p:ph idx="1"/>
          </p:nvPr>
        </p:nvSpPr>
        <p:spPr>
          <a:xfrm>
            <a:off x="866472" y="1576552"/>
            <a:ext cx="9720073" cy="4470050"/>
          </a:xfrm>
        </p:spPr>
        <p:txBody>
          <a:bodyPr>
            <a:normAutofit/>
          </a:bodyPr>
          <a:lstStyle/>
          <a:p>
            <a:pPr algn="just">
              <a:lnSpc>
                <a:spcPct val="200000"/>
              </a:lnSpc>
              <a:buFont typeface="Arial" panose="020B0604020202020204" pitchFamily="34" charset="0"/>
              <a:buChar char="•"/>
            </a:pPr>
            <a:r>
              <a:rPr lang="en-US" sz="2000" b="0" i="0" dirty="0">
                <a:solidFill>
                  <a:srgbClr val="222222"/>
                </a:solidFill>
                <a:effectLst/>
                <a:latin typeface="adobe-clean"/>
              </a:rPr>
              <a:t> </a:t>
            </a:r>
            <a:r>
              <a:rPr lang="en-US" sz="1800" b="0" i="0" dirty="0">
                <a:solidFill>
                  <a:srgbClr val="222222"/>
                </a:solidFill>
                <a:effectLst/>
                <a:latin typeface="+mn-lt"/>
              </a:rPr>
              <a:t>Visualizations are tools that can make complex concepts easier for humans to understand. </a:t>
            </a:r>
          </a:p>
          <a:p>
            <a:pPr algn="just">
              <a:lnSpc>
                <a:spcPct val="200000"/>
              </a:lnSpc>
              <a:buFont typeface="Arial" panose="020B0604020202020204" pitchFamily="34" charset="0"/>
              <a:buChar char="•"/>
            </a:pPr>
            <a:r>
              <a:rPr lang="en-US" sz="1800" b="0" i="0" dirty="0">
                <a:solidFill>
                  <a:srgbClr val="222222"/>
                </a:solidFill>
                <a:effectLst/>
                <a:latin typeface="+mn-lt"/>
              </a:rPr>
              <a:t> In the words of engineer and inventor Douglas Engelbart, “a tool doesn’t just make something easier—it allows for new, previously-impossible ways of thinking, of living, of being.”</a:t>
            </a:r>
          </a:p>
          <a:p>
            <a:pPr algn="just">
              <a:lnSpc>
                <a:spcPct val="200000"/>
              </a:lnSpc>
              <a:buFont typeface="Arial" panose="020B0604020202020204" pitchFamily="34" charset="0"/>
              <a:buChar char="•"/>
            </a:pPr>
            <a:r>
              <a:rPr lang="en-US" sz="1800" dirty="0">
                <a:solidFill>
                  <a:srgbClr val="222222"/>
                </a:solidFill>
                <a:latin typeface="+mn-lt"/>
              </a:rPr>
              <a:t> The utility of data visualization can be divided into three main goals: </a:t>
            </a:r>
            <a:r>
              <a:rPr lang="en-US" sz="1800" b="1" i="1" dirty="0">
                <a:solidFill>
                  <a:srgbClr val="222222"/>
                </a:solidFill>
                <a:latin typeface="+mn-lt"/>
              </a:rPr>
              <a:t>to explore, to monitor, </a:t>
            </a:r>
            <a:r>
              <a:rPr lang="en-US" sz="1800" i="1" dirty="0">
                <a:solidFill>
                  <a:srgbClr val="222222"/>
                </a:solidFill>
                <a:latin typeface="+mn-lt"/>
              </a:rPr>
              <a:t>and </a:t>
            </a:r>
            <a:r>
              <a:rPr lang="en-US" sz="1800" b="1" i="1" dirty="0">
                <a:solidFill>
                  <a:srgbClr val="222222"/>
                </a:solidFill>
                <a:latin typeface="+mn-lt"/>
              </a:rPr>
              <a:t>to explain.</a:t>
            </a:r>
            <a:r>
              <a:rPr lang="en-US" sz="1800" dirty="0">
                <a:solidFill>
                  <a:srgbClr val="222222"/>
                </a:solidFill>
                <a:latin typeface="+mn-lt"/>
              </a:rPr>
              <a:t> While some visualizations can span more than one of these, most focus on a single goal.</a:t>
            </a:r>
          </a:p>
        </p:txBody>
      </p:sp>
      <p:pic>
        <p:nvPicPr>
          <p:cNvPr id="5" name="Picture 4" descr="A blue and yellow logo&#10;&#10;Description automatically generated">
            <a:extLst>
              <a:ext uri="{FF2B5EF4-FFF2-40B4-BE49-F238E27FC236}">
                <a16:creationId xmlns:a16="http://schemas.microsoft.com/office/drawing/2014/main" id="{8CBD0677-D2A6-2C48-9AE0-1D8665B283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04386" y="5090337"/>
            <a:ext cx="4572278" cy="1657304"/>
          </a:xfrm>
          <a:prstGeom prst="rect">
            <a:avLst/>
          </a:prstGeom>
        </p:spPr>
      </p:pic>
    </p:spTree>
    <p:extLst>
      <p:ext uri="{BB962C8B-B14F-4D97-AF65-F5344CB8AC3E}">
        <p14:creationId xmlns:p14="http://schemas.microsoft.com/office/powerpoint/2010/main" val="372220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4BEE-DF9A-6725-A974-720807730CAE}"/>
              </a:ext>
            </a:extLst>
          </p:cNvPr>
          <p:cNvSpPr>
            <a:spLocks noGrp="1"/>
          </p:cNvSpPr>
          <p:nvPr>
            <p:ph type="title"/>
          </p:nvPr>
        </p:nvSpPr>
        <p:spPr>
          <a:xfrm>
            <a:off x="1057790" y="147145"/>
            <a:ext cx="10064239" cy="649026"/>
          </a:xfrm>
        </p:spPr>
        <p:txBody>
          <a:bodyPr/>
          <a:lstStyle/>
          <a:p>
            <a:pPr algn="ctr"/>
            <a:r>
              <a:rPr lang="en-US" sz="2400" b="1" dirty="0">
                <a:latin typeface="+mj-lt"/>
              </a:rPr>
              <a:t>What is data visualization good for</a:t>
            </a:r>
          </a:p>
        </p:txBody>
      </p:sp>
      <p:sp>
        <p:nvSpPr>
          <p:cNvPr id="3" name="Content Placeholder 2">
            <a:extLst>
              <a:ext uri="{FF2B5EF4-FFF2-40B4-BE49-F238E27FC236}">
                <a16:creationId xmlns:a16="http://schemas.microsoft.com/office/drawing/2014/main" id="{D9B10B30-6DF1-C0CF-78F3-B741D234E872}"/>
              </a:ext>
            </a:extLst>
          </p:cNvPr>
          <p:cNvSpPr>
            <a:spLocks noGrp="1"/>
          </p:cNvSpPr>
          <p:nvPr>
            <p:ph idx="1"/>
          </p:nvPr>
        </p:nvSpPr>
        <p:spPr>
          <a:xfrm>
            <a:off x="846251" y="1271049"/>
            <a:ext cx="9778483" cy="4990588"/>
          </a:xfrm>
        </p:spPr>
        <p:txBody>
          <a:bodyPr/>
          <a:lstStyle/>
          <a:p>
            <a:pPr>
              <a:lnSpc>
                <a:spcPct val="200000"/>
              </a:lnSpc>
            </a:pPr>
            <a:r>
              <a:rPr lang="en-US" sz="2000" b="1" u="sng" dirty="0">
                <a:latin typeface="+mn-lt"/>
              </a:rPr>
              <a:t>To Explore:</a:t>
            </a:r>
          </a:p>
          <a:p>
            <a:pPr lvl="1" algn="just">
              <a:lnSpc>
                <a:spcPct val="250000"/>
              </a:lnSpc>
              <a:buFont typeface="Wingdings" pitchFamily="2" charset="2"/>
              <a:buChar char="Ø"/>
            </a:pPr>
            <a:r>
              <a:rPr lang="en-US" sz="1800" b="0" i="0" dirty="0">
                <a:solidFill>
                  <a:srgbClr val="222222"/>
                </a:solidFill>
                <a:effectLst/>
                <a:latin typeface="+mn-lt"/>
                <a:cs typeface="Calibri" panose="020F0502020204030204" pitchFamily="34" charset="0"/>
              </a:rPr>
              <a:t>When users are looking for an open-ended tool that helps them to find patterns and insights in data, a data visualization focused on exploration and fast iteration can help. </a:t>
            </a:r>
          </a:p>
          <a:p>
            <a:pPr lvl="1" algn="just">
              <a:lnSpc>
                <a:spcPct val="250000"/>
              </a:lnSpc>
              <a:buFont typeface="Wingdings" pitchFamily="2" charset="2"/>
              <a:buChar char="Ø"/>
            </a:pPr>
            <a:r>
              <a:rPr lang="en-US" sz="1800" b="0" i="0" dirty="0">
                <a:solidFill>
                  <a:srgbClr val="222222"/>
                </a:solidFill>
                <a:effectLst/>
                <a:latin typeface="+mn-lt"/>
                <a:cs typeface="Calibri" panose="020F0502020204030204" pitchFamily="34" charset="0"/>
              </a:rPr>
              <a:t> Exploration tools should have strong connections to other tools that collect (extract), clean (transform), and curate (load) data.</a:t>
            </a:r>
            <a:endParaRPr lang="en-US" sz="1800" dirty="0">
              <a:latin typeface="+mn-lt"/>
              <a:cs typeface="Calibri" panose="020F0502020204030204" pitchFamily="34" charset="0"/>
            </a:endParaRPr>
          </a:p>
        </p:txBody>
      </p:sp>
      <p:pic>
        <p:nvPicPr>
          <p:cNvPr id="4098" name="Picture 2" descr="Data Visualization: Importance and Benefits | Bold BI">
            <a:extLst>
              <a:ext uri="{FF2B5EF4-FFF2-40B4-BE49-F238E27FC236}">
                <a16:creationId xmlns:a16="http://schemas.microsoft.com/office/drawing/2014/main" id="{0E013915-A822-A178-26AF-2AF0592E870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315047" y="5418792"/>
            <a:ext cx="2619375" cy="1240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178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BD1B-6E15-0610-4482-C33D054A5D76}"/>
              </a:ext>
            </a:extLst>
          </p:cNvPr>
          <p:cNvSpPr>
            <a:spLocks noGrp="1"/>
          </p:cNvSpPr>
          <p:nvPr>
            <p:ph type="title"/>
          </p:nvPr>
        </p:nvSpPr>
        <p:spPr>
          <a:xfrm>
            <a:off x="838200" y="125639"/>
            <a:ext cx="10515600" cy="952046"/>
          </a:xfrm>
        </p:spPr>
        <p:txBody>
          <a:bodyPr>
            <a:normAutofit/>
          </a:bodyPr>
          <a:lstStyle/>
          <a:p>
            <a:pPr algn="ctr"/>
            <a:r>
              <a:rPr lang="en-US" sz="2800" b="1" dirty="0">
                <a:latin typeface="+mj-lt"/>
              </a:rPr>
              <a:t>Personal Background</a:t>
            </a:r>
          </a:p>
        </p:txBody>
      </p:sp>
      <p:sp>
        <p:nvSpPr>
          <p:cNvPr id="3" name="Content Placeholder 2">
            <a:extLst>
              <a:ext uri="{FF2B5EF4-FFF2-40B4-BE49-F238E27FC236}">
                <a16:creationId xmlns:a16="http://schemas.microsoft.com/office/drawing/2014/main" id="{1346C4C0-AB46-B4C0-DDA0-4CC4D783B23A}"/>
              </a:ext>
            </a:extLst>
          </p:cNvPr>
          <p:cNvSpPr>
            <a:spLocks noGrp="1"/>
          </p:cNvSpPr>
          <p:nvPr>
            <p:ph idx="1"/>
          </p:nvPr>
        </p:nvSpPr>
        <p:spPr>
          <a:xfrm>
            <a:off x="838200" y="1480458"/>
            <a:ext cx="10515600" cy="4696506"/>
          </a:xfrm>
        </p:spPr>
        <p:txBody>
          <a:bodyPr>
            <a:normAutofit/>
          </a:bodyPr>
          <a:lstStyle/>
          <a:p>
            <a:pPr>
              <a:lnSpc>
                <a:spcPct val="150000"/>
              </a:lnSpc>
            </a:pPr>
            <a:r>
              <a:rPr lang="en-US" sz="2000" dirty="0">
                <a:latin typeface="+mn-lt"/>
              </a:rPr>
              <a:t>Muhammad Adeel Sultan Khan</a:t>
            </a:r>
          </a:p>
          <a:p>
            <a:pPr>
              <a:lnSpc>
                <a:spcPct val="150000"/>
              </a:lnSpc>
            </a:pPr>
            <a:r>
              <a:rPr lang="en-US" sz="2000" dirty="0">
                <a:latin typeface="+mn-lt"/>
              </a:rPr>
              <a:t>Ag tech Data Scientist Silicon Valley tech company over 5 years</a:t>
            </a:r>
          </a:p>
          <a:p>
            <a:pPr>
              <a:lnSpc>
                <a:spcPct val="150000"/>
              </a:lnSpc>
            </a:pPr>
            <a:r>
              <a:rPr lang="en-US" sz="2000" dirty="0">
                <a:latin typeface="+mn-lt"/>
              </a:rPr>
              <a:t>Treasury Finance 8 years experience</a:t>
            </a:r>
          </a:p>
          <a:p>
            <a:pPr>
              <a:lnSpc>
                <a:spcPct val="150000"/>
              </a:lnSpc>
            </a:pPr>
            <a:r>
              <a:rPr lang="en-US" sz="2000" dirty="0">
                <a:latin typeface="+mn-lt"/>
              </a:rPr>
              <a:t>MSIS Data Science Analytics, Santa Clara University</a:t>
            </a:r>
          </a:p>
          <a:p>
            <a:pPr>
              <a:lnSpc>
                <a:spcPct val="150000"/>
              </a:lnSpc>
            </a:pPr>
            <a:r>
              <a:rPr lang="en-US" sz="2000" dirty="0">
                <a:latin typeface="+mn-lt"/>
              </a:rPr>
              <a:t>MBA San Jose State University</a:t>
            </a:r>
          </a:p>
          <a:p>
            <a:pPr>
              <a:lnSpc>
                <a:spcPct val="150000"/>
              </a:lnSpc>
            </a:pPr>
            <a:r>
              <a:rPr lang="en-US" sz="2000" dirty="0">
                <a:latin typeface="+mn-lt"/>
              </a:rPr>
              <a:t>CFA Level 1 exam</a:t>
            </a:r>
          </a:p>
          <a:p>
            <a:pPr>
              <a:lnSpc>
                <a:spcPct val="150000"/>
              </a:lnSpc>
            </a:pPr>
            <a:r>
              <a:rPr lang="en-US" sz="2000" dirty="0">
                <a:latin typeface="+mn-lt"/>
              </a:rPr>
              <a:t>BCS &amp; MBA MIS, Institute of Business Administration</a:t>
            </a:r>
          </a:p>
          <a:p>
            <a:pPr marL="0" indent="0">
              <a:buNone/>
            </a:pPr>
            <a:endParaRPr lang="en-US" dirty="0"/>
          </a:p>
        </p:txBody>
      </p:sp>
      <p:pic>
        <p:nvPicPr>
          <p:cNvPr id="4" name="Picture 2">
            <a:extLst>
              <a:ext uri="{FF2B5EF4-FFF2-40B4-BE49-F238E27FC236}">
                <a16:creationId xmlns:a16="http://schemas.microsoft.com/office/drawing/2014/main" id="{1B969CE9-BE1F-CC6C-C81C-DC60A531059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8709660" y="2541160"/>
            <a:ext cx="2023199" cy="2556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511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17FE6-6EB6-9EA4-1C49-4BC480F1BCFB}"/>
              </a:ext>
            </a:extLst>
          </p:cNvPr>
          <p:cNvSpPr>
            <a:spLocks noGrp="1"/>
          </p:cNvSpPr>
          <p:nvPr>
            <p:ph type="title"/>
          </p:nvPr>
        </p:nvSpPr>
        <p:spPr>
          <a:xfrm>
            <a:off x="1057790" y="157655"/>
            <a:ext cx="10064239" cy="638516"/>
          </a:xfrm>
        </p:spPr>
        <p:txBody>
          <a:bodyPr/>
          <a:lstStyle/>
          <a:p>
            <a:pPr algn="ctr"/>
            <a:r>
              <a:rPr lang="en-US" sz="2400" b="1" dirty="0">
                <a:latin typeface="+mj-lt"/>
              </a:rPr>
              <a:t>What is data visualization good for</a:t>
            </a:r>
          </a:p>
        </p:txBody>
      </p:sp>
      <p:sp>
        <p:nvSpPr>
          <p:cNvPr id="3" name="Content Placeholder 2">
            <a:extLst>
              <a:ext uri="{FF2B5EF4-FFF2-40B4-BE49-F238E27FC236}">
                <a16:creationId xmlns:a16="http://schemas.microsoft.com/office/drawing/2014/main" id="{43813DFF-40B4-EEEA-B293-8041D9627B02}"/>
              </a:ext>
            </a:extLst>
          </p:cNvPr>
          <p:cNvSpPr>
            <a:spLocks noGrp="1"/>
          </p:cNvSpPr>
          <p:nvPr>
            <p:ph idx="1"/>
          </p:nvPr>
        </p:nvSpPr>
        <p:spPr/>
        <p:txBody>
          <a:bodyPr/>
          <a:lstStyle/>
          <a:p>
            <a:pPr>
              <a:lnSpc>
                <a:spcPct val="250000"/>
              </a:lnSpc>
            </a:pPr>
            <a:r>
              <a:rPr lang="en-US" sz="1800" b="1" u="sng" dirty="0">
                <a:latin typeface="+mn-lt"/>
              </a:rPr>
              <a:t>To Monitor:</a:t>
            </a:r>
          </a:p>
          <a:p>
            <a:pPr lvl="1" algn="just">
              <a:lnSpc>
                <a:spcPct val="250000"/>
              </a:lnSpc>
              <a:buFont typeface="Wingdings" pitchFamily="2" charset="2"/>
              <a:buChar char="Ø"/>
            </a:pPr>
            <a:r>
              <a:rPr lang="en-US" sz="1800" b="0" i="0" dirty="0">
                <a:solidFill>
                  <a:srgbClr val="222222"/>
                </a:solidFill>
                <a:effectLst/>
                <a:latin typeface="+mn-lt"/>
                <a:cs typeface="Calibri" panose="020F0502020204030204" pitchFamily="34" charset="0"/>
              </a:rPr>
              <a:t> When users need to check on the performance of something, a data visualization focused on monitoring is best. </a:t>
            </a:r>
          </a:p>
          <a:p>
            <a:pPr lvl="1" algn="just">
              <a:lnSpc>
                <a:spcPct val="250000"/>
              </a:lnSpc>
              <a:buFont typeface="Wingdings" pitchFamily="2" charset="2"/>
              <a:buChar char="Ø"/>
            </a:pPr>
            <a:r>
              <a:rPr lang="en-US" sz="1800" b="0" i="0" dirty="0">
                <a:solidFill>
                  <a:srgbClr val="222222"/>
                </a:solidFill>
                <a:effectLst/>
                <a:latin typeface="+mn-lt"/>
                <a:cs typeface="Calibri" panose="020F0502020204030204" pitchFamily="34" charset="0"/>
              </a:rPr>
              <a:t> Monitoring tools, such as dashboards, should focus on leading indicators and showing information that is connected to useful and direct actions.</a:t>
            </a:r>
            <a:endParaRPr lang="en-US" sz="1800" b="1" u="sng" dirty="0">
              <a:latin typeface="+mn-lt"/>
              <a:cs typeface="Calibri" panose="020F0502020204030204" pitchFamily="34" charset="0"/>
            </a:endParaRPr>
          </a:p>
          <a:p>
            <a:pPr marL="0" indent="0">
              <a:buNone/>
            </a:pPr>
            <a:endParaRPr lang="en-US" b="1" u="sng" dirty="0"/>
          </a:p>
        </p:txBody>
      </p:sp>
      <p:pic>
        <p:nvPicPr>
          <p:cNvPr id="5122" name="Picture 2" descr="Data Visualization: Importance and Benefits | Bold BI">
            <a:extLst>
              <a:ext uri="{FF2B5EF4-FFF2-40B4-BE49-F238E27FC236}">
                <a16:creationId xmlns:a16="http://schemas.microsoft.com/office/drawing/2014/main" id="{1481DE8A-59BD-0055-EF89-D4AFACCD778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311424" y="5425649"/>
            <a:ext cx="2691685" cy="1274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771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3A912-DC4C-FE72-0DFF-D42483D51435}"/>
              </a:ext>
            </a:extLst>
          </p:cNvPr>
          <p:cNvSpPr>
            <a:spLocks noGrp="1"/>
          </p:cNvSpPr>
          <p:nvPr>
            <p:ph type="title"/>
          </p:nvPr>
        </p:nvSpPr>
        <p:spPr>
          <a:xfrm>
            <a:off x="1024128" y="112250"/>
            <a:ext cx="9720072" cy="1499616"/>
          </a:xfrm>
        </p:spPr>
        <p:txBody>
          <a:bodyPr/>
          <a:lstStyle/>
          <a:p>
            <a:pPr algn="ctr"/>
            <a:r>
              <a:rPr lang="en-US" sz="2400" b="1" dirty="0">
                <a:latin typeface="+mj-lt"/>
              </a:rPr>
              <a:t>What is data visualization good for</a:t>
            </a:r>
          </a:p>
        </p:txBody>
      </p:sp>
      <p:sp>
        <p:nvSpPr>
          <p:cNvPr id="3" name="Content Placeholder 2">
            <a:extLst>
              <a:ext uri="{FF2B5EF4-FFF2-40B4-BE49-F238E27FC236}">
                <a16:creationId xmlns:a16="http://schemas.microsoft.com/office/drawing/2014/main" id="{8A744974-4B8E-0415-9BB5-DB9A75BE37C2}"/>
              </a:ext>
            </a:extLst>
          </p:cNvPr>
          <p:cNvSpPr>
            <a:spLocks noGrp="1"/>
          </p:cNvSpPr>
          <p:nvPr>
            <p:ph idx="1"/>
          </p:nvPr>
        </p:nvSpPr>
        <p:spPr>
          <a:xfrm>
            <a:off x="1024128" y="1481959"/>
            <a:ext cx="9720073" cy="4270353"/>
          </a:xfrm>
        </p:spPr>
        <p:txBody>
          <a:bodyPr/>
          <a:lstStyle/>
          <a:p>
            <a:pPr>
              <a:lnSpc>
                <a:spcPct val="250000"/>
              </a:lnSpc>
            </a:pPr>
            <a:r>
              <a:rPr lang="en-US" sz="1800" b="1" u="sng" dirty="0">
                <a:latin typeface="+mn-lt"/>
              </a:rPr>
              <a:t>To Explain:</a:t>
            </a:r>
          </a:p>
          <a:p>
            <a:pPr lvl="1" algn="just">
              <a:lnSpc>
                <a:spcPct val="250000"/>
              </a:lnSpc>
              <a:buFont typeface="Wingdings" pitchFamily="2" charset="2"/>
              <a:buChar char="Ø"/>
            </a:pPr>
            <a:r>
              <a:rPr lang="en-US" sz="1800" b="0" i="0" dirty="0">
                <a:solidFill>
                  <a:srgbClr val="222222"/>
                </a:solidFill>
                <a:effectLst/>
                <a:latin typeface="+mn-lt"/>
                <a:cs typeface="Calibri" panose="020F0502020204030204" pitchFamily="34" charset="0"/>
              </a:rPr>
              <a:t> When users want to go beyond the “what” of a problem and dig into the “why,” a data visualization focused on explanation is ideal. </a:t>
            </a:r>
          </a:p>
          <a:p>
            <a:pPr lvl="1" algn="just">
              <a:lnSpc>
                <a:spcPct val="250000"/>
              </a:lnSpc>
              <a:buFont typeface="Wingdings" pitchFamily="2" charset="2"/>
              <a:buChar char="Ø"/>
            </a:pPr>
            <a:r>
              <a:rPr lang="en-US" sz="1800" b="0" i="0" dirty="0">
                <a:solidFill>
                  <a:srgbClr val="222222"/>
                </a:solidFill>
                <a:effectLst/>
                <a:latin typeface="+mn-lt"/>
                <a:cs typeface="Calibri" panose="020F0502020204030204" pitchFamily="34" charset="0"/>
              </a:rPr>
              <a:t> Explanatory visualizations are often hand-crafted to help a broad audience understand a complex subject, and usually are not able to be automated.</a:t>
            </a:r>
            <a:endParaRPr lang="en-US" sz="1800" b="1" u="sng" dirty="0">
              <a:latin typeface="+mn-lt"/>
              <a:cs typeface="Calibri" panose="020F0502020204030204" pitchFamily="34" charset="0"/>
            </a:endParaRPr>
          </a:p>
          <a:p>
            <a:pPr marL="0" indent="0">
              <a:buNone/>
            </a:pPr>
            <a:endParaRPr lang="en-US" dirty="0"/>
          </a:p>
        </p:txBody>
      </p:sp>
      <p:pic>
        <p:nvPicPr>
          <p:cNvPr id="6146" name="Picture 2" descr="Data Visualization: Importance and Benefits | Bold BI">
            <a:extLst>
              <a:ext uri="{FF2B5EF4-FFF2-40B4-BE49-F238E27FC236}">
                <a16:creationId xmlns:a16="http://schemas.microsoft.com/office/drawing/2014/main" id="{6D0CD7CD-F21A-3CBD-E9CB-9E30C5ECC7C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088056" y="5342912"/>
            <a:ext cx="2962275" cy="1402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676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FCC76-275A-5A46-A6F7-E74EA2DD08EF}"/>
              </a:ext>
            </a:extLst>
          </p:cNvPr>
          <p:cNvSpPr>
            <a:spLocks noGrp="1"/>
          </p:cNvSpPr>
          <p:nvPr>
            <p:ph type="title"/>
          </p:nvPr>
        </p:nvSpPr>
        <p:spPr/>
        <p:txBody>
          <a:bodyPr/>
          <a:lstStyle/>
          <a:p>
            <a:pPr algn="ctr"/>
            <a:r>
              <a:rPr lang="en-US" sz="2800" b="1" dirty="0">
                <a:latin typeface="+mj-lt"/>
              </a:rPr>
              <a:t>Poll Question</a:t>
            </a:r>
          </a:p>
        </p:txBody>
      </p:sp>
      <p:sp>
        <p:nvSpPr>
          <p:cNvPr id="3" name="Content Placeholder 2">
            <a:extLst>
              <a:ext uri="{FF2B5EF4-FFF2-40B4-BE49-F238E27FC236}">
                <a16:creationId xmlns:a16="http://schemas.microsoft.com/office/drawing/2014/main" id="{8DAFA0BC-5769-BC41-F416-2E8432466491}"/>
              </a:ext>
            </a:extLst>
          </p:cNvPr>
          <p:cNvSpPr>
            <a:spLocks noGrp="1"/>
          </p:cNvSpPr>
          <p:nvPr>
            <p:ph idx="1"/>
          </p:nvPr>
        </p:nvSpPr>
        <p:spPr/>
        <p:txBody>
          <a:bodyPr/>
          <a:lstStyle/>
          <a:p>
            <a:pPr algn="just">
              <a:lnSpc>
                <a:spcPct val="200000"/>
              </a:lnSpc>
            </a:pPr>
            <a:r>
              <a:rPr lang="en-US" sz="2000" dirty="0">
                <a:solidFill>
                  <a:srgbClr val="222222"/>
                </a:solidFill>
                <a:latin typeface="+mn-lt"/>
              </a:rPr>
              <a:t>The utility of data visualization can be divided into three main goals: </a:t>
            </a:r>
            <a:r>
              <a:rPr lang="en-US" sz="2000" b="1" i="1" dirty="0">
                <a:solidFill>
                  <a:srgbClr val="222222"/>
                </a:solidFill>
                <a:latin typeface="+mn-lt"/>
              </a:rPr>
              <a:t>to explore, to monitor, </a:t>
            </a:r>
            <a:r>
              <a:rPr lang="en-US" sz="2000" i="1" dirty="0">
                <a:solidFill>
                  <a:srgbClr val="222222"/>
                </a:solidFill>
                <a:latin typeface="+mn-lt"/>
              </a:rPr>
              <a:t>and </a:t>
            </a:r>
            <a:r>
              <a:rPr lang="en-US" sz="2000" b="1" i="1" dirty="0">
                <a:solidFill>
                  <a:srgbClr val="222222"/>
                </a:solidFill>
                <a:latin typeface="+mn-lt"/>
              </a:rPr>
              <a:t>to explain. </a:t>
            </a:r>
          </a:p>
          <a:p>
            <a:pPr algn="just">
              <a:lnSpc>
                <a:spcPct val="200000"/>
              </a:lnSpc>
            </a:pPr>
            <a:endParaRPr lang="en-US" sz="2000" b="1" i="1" dirty="0">
              <a:solidFill>
                <a:srgbClr val="222222"/>
              </a:solidFill>
              <a:latin typeface="+mn-lt"/>
            </a:endParaRPr>
          </a:p>
          <a:p>
            <a:pPr lvl="1" algn="just">
              <a:lnSpc>
                <a:spcPct val="200000"/>
              </a:lnSpc>
            </a:pPr>
            <a:r>
              <a:rPr lang="en-US" sz="2000" b="1" i="1" dirty="0">
                <a:solidFill>
                  <a:srgbClr val="222222"/>
                </a:solidFill>
                <a:latin typeface="+mn-lt"/>
              </a:rPr>
              <a:t>True</a:t>
            </a:r>
          </a:p>
          <a:p>
            <a:pPr lvl="1" algn="just">
              <a:lnSpc>
                <a:spcPct val="200000"/>
              </a:lnSpc>
            </a:pPr>
            <a:r>
              <a:rPr lang="en-US" sz="2000" b="1" i="1" dirty="0">
                <a:solidFill>
                  <a:srgbClr val="222222"/>
                </a:solidFill>
                <a:latin typeface="+mn-lt"/>
              </a:rPr>
              <a:t>False</a:t>
            </a:r>
            <a:endParaRPr lang="en-US" sz="2000" dirty="0"/>
          </a:p>
        </p:txBody>
      </p:sp>
    </p:spTree>
    <p:extLst>
      <p:ext uri="{BB962C8B-B14F-4D97-AF65-F5344CB8AC3E}">
        <p14:creationId xmlns:p14="http://schemas.microsoft.com/office/powerpoint/2010/main" val="2104654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1BA-47B7-3D50-C3D2-B4D2FAFB6E31}"/>
              </a:ext>
            </a:extLst>
          </p:cNvPr>
          <p:cNvSpPr>
            <a:spLocks noGrp="1"/>
          </p:cNvSpPr>
          <p:nvPr>
            <p:ph type="title"/>
          </p:nvPr>
        </p:nvSpPr>
        <p:spPr>
          <a:xfrm>
            <a:off x="1024126" y="80296"/>
            <a:ext cx="9720072" cy="753383"/>
          </a:xfrm>
        </p:spPr>
        <p:txBody>
          <a:bodyPr/>
          <a:lstStyle/>
          <a:p>
            <a:pPr algn="ctr"/>
            <a:r>
              <a:rPr lang="en-US" sz="2400" b="1" dirty="0">
                <a:latin typeface="+mj-lt"/>
              </a:rPr>
              <a:t>Why use data visualization</a:t>
            </a:r>
          </a:p>
        </p:txBody>
      </p:sp>
      <p:sp>
        <p:nvSpPr>
          <p:cNvPr id="3" name="Content Placeholder 2">
            <a:extLst>
              <a:ext uri="{FF2B5EF4-FFF2-40B4-BE49-F238E27FC236}">
                <a16:creationId xmlns:a16="http://schemas.microsoft.com/office/drawing/2014/main" id="{9378A2FF-8A62-4479-4826-E661E51853F7}"/>
              </a:ext>
            </a:extLst>
          </p:cNvPr>
          <p:cNvSpPr>
            <a:spLocks noGrp="1"/>
          </p:cNvSpPr>
          <p:nvPr>
            <p:ph idx="1"/>
          </p:nvPr>
        </p:nvSpPr>
        <p:spPr>
          <a:xfrm>
            <a:off x="1024126" y="1446643"/>
            <a:ext cx="10143748" cy="4722298"/>
          </a:xfrm>
        </p:spPr>
        <p:txBody>
          <a:bodyPr>
            <a:normAutofit fontScale="92500" lnSpcReduction="10000"/>
          </a:bodyPr>
          <a:lstStyle/>
          <a:p>
            <a:pPr algn="just" fontAlgn="base">
              <a:lnSpc>
                <a:spcPct val="200000"/>
              </a:lnSpc>
              <a:buFont typeface="Arial" panose="020B0604020202020204" pitchFamily="34" charset="0"/>
              <a:buChar char="•"/>
            </a:pPr>
            <a:r>
              <a:rPr lang="en-US" sz="1600" b="0" i="0" dirty="0">
                <a:solidFill>
                  <a:srgbClr val="000000"/>
                </a:solidFill>
                <a:effectLst/>
                <a:latin typeface="Calibri" panose="020F0502020204030204" pitchFamily="34" charset="0"/>
                <a:cs typeface="Calibri" panose="020F0502020204030204" pitchFamily="34" charset="0"/>
              </a:rPr>
              <a:t> According to </a:t>
            </a:r>
            <a:r>
              <a:rPr lang="en-US" sz="1600" dirty="0">
                <a:solidFill>
                  <a:srgbClr val="000000"/>
                </a:solidFill>
                <a:latin typeface="Calibri" panose="020F0502020204030204" pitchFamily="34" charset="0"/>
                <a:cs typeface="Calibri" panose="020F0502020204030204" pitchFamily="34" charset="0"/>
              </a:rPr>
              <a:t>IBM, </a:t>
            </a:r>
            <a:r>
              <a:rPr lang="en-US" sz="1600" b="0" i="0" dirty="0">
                <a:solidFill>
                  <a:srgbClr val="000000"/>
                </a:solidFill>
                <a:effectLst/>
                <a:latin typeface="Calibri" panose="020F0502020204030204" pitchFamily="34" charset="0"/>
                <a:cs typeface="Calibri" panose="020F0502020204030204" pitchFamily="34" charset="0"/>
              </a:rPr>
              <a:t>2.5 quintillion bytes of data are created every day. The </a:t>
            </a:r>
            <a:r>
              <a:rPr lang="en-US" sz="1600" dirty="0">
                <a:solidFill>
                  <a:srgbClr val="000000"/>
                </a:solidFill>
                <a:latin typeface="Calibri" panose="020F0502020204030204" pitchFamily="34" charset="0"/>
                <a:cs typeface="Calibri" panose="020F0502020204030204" pitchFamily="34" charset="0"/>
              </a:rPr>
              <a:t>Research Scientist Andrew McAfee and Professor Erik Brynjolfsson of MIT </a:t>
            </a:r>
            <a:r>
              <a:rPr lang="en-US" sz="1600" b="0" i="0" dirty="0">
                <a:solidFill>
                  <a:srgbClr val="000000"/>
                </a:solidFill>
                <a:effectLst/>
                <a:latin typeface="Calibri" panose="020F0502020204030204" pitchFamily="34" charset="0"/>
                <a:cs typeface="Calibri" panose="020F0502020204030204" pitchFamily="34" charset="0"/>
              </a:rPr>
              <a:t>point out that “more data cross the internet every second than were stored in the entire internet just 20 years ago.”</a:t>
            </a:r>
          </a:p>
          <a:p>
            <a:pPr algn="just" fontAlgn="base">
              <a:lnSpc>
                <a:spcPct val="200000"/>
              </a:lnSpc>
              <a:buFont typeface="Arial" panose="020B0604020202020204" pitchFamily="34" charset="0"/>
              <a:buChar char="•"/>
            </a:pPr>
            <a:r>
              <a:rPr lang="en-US" sz="1600" b="0" i="0" dirty="0">
                <a:solidFill>
                  <a:srgbClr val="000000"/>
                </a:solidFill>
                <a:effectLst/>
                <a:latin typeface="Calibri" panose="020F0502020204030204" pitchFamily="34" charset="0"/>
                <a:cs typeface="Calibri" panose="020F0502020204030204" pitchFamily="34" charset="0"/>
              </a:rPr>
              <a:t> As the world becomes more connected with increasing number of electronic devices, volume of data will continue to grow exponentially. </a:t>
            </a:r>
            <a:r>
              <a:rPr lang="en-US" sz="1600" dirty="0">
                <a:solidFill>
                  <a:srgbClr val="000000"/>
                </a:solidFill>
                <a:latin typeface="Calibri" panose="020F0502020204030204" pitchFamily="34" charset="0"/>
                <a:cs typeface="Calibri" panose="020F0502020204030204" pitchFamily="34" charset="0"/>
              </a:rPr>
              <a:t>IDC </a:t>
            </a:r>
            <a:r>
              <a:rPr lang="en-US" sz="1600" b="0" i="0" dirty="0">
                <a:solidFill>
                  <a:srgbClr val="000000"/>
                </a:solidFill>
                <a:effectLst/>
                <a:latin typeface="Calibri" panose="020F0502020204030204" pitchFamily="34" charset="0"/>
                <a:cs typeface="Calibri" panose="020F0502020204030204" pitchFamily="34" charset="0"/>
              </a:rPr>
              <a:t>predicts there will be 175 zettabytes of data by 2025.</a:t>
            </a:r>
          </a:p>
          <a:p>
            <a:pPr algn="just" fontAlgn="base">
              <a:lnSpc>
                <a:spcPct val="200000"/>
              </a:lnSpc>
              <a:buFont typeface="Arial" panose="020B0604020202020204" pitchFamily="34" charset="0"/>
              <a:buChar char="•"/>
            </a:pPr>
            <a:r>
              <a:rPr lang="en-US" sz="1600" b="0" i="0" dirty="0">
                <a:solidFill>
                  <a:srgbClr val="000000"/>
                </a:solidFill>
                <a:effectLst/>
                <a:latin typeface="Calibri" panose="020F0502020204030204" pitchFamily="34" charset="0"/>
                <a:cs typeface="Calibri" panose="020F0502020204030204" pitchFamily="34" charset="0"/>
              </a:rPr>
              <a:t> Raw data is hard for human brain to comprehend—</a:t>
            </a:r>
            <a:r>
              <a:rPr lang="en-US" sz="1600" dirty="0">
                <a:solidFill>
                  <a:srgbClr val="000000"/>
                </a:solidFill>
                <a:latin typeface="Calibri" panose="020F0502020204030204" pitchFamily="34" charset="0"/>
                <a:cs typeface="Calibri" panose="020F0502020204030204" pitchFamily="34" charset="0"/>
              </a:rPr>
              <a:t> </a:t>
            </a:r>
            <a:r>
              <a:rPr lang="en-US" sz="1600" b="0" i="0" dirty="0">
                <a:solidFill>
                  <a:srgbClr val="000000"/>
                </a:solidFill>
                <a:effectLst/>
                <a:latin typeface="Calibri" panose="020F0502020204030204" pitchFamily="34" charset="0"/>
                <a:cs typeface="Calibri" panose="020F0502020204030204" pitchFamily="34" charset="0"/>
              </a:rPr>
              <a:t>it’s difficult for human brain to comprehend </a:t>
            </a:r>
            <a:r>
              <a:rPr lang="en-US" sz="1600" dirty="0">
                <a:solidFill>
                  <a:srgbClr val="000000"/>
                </a:solidFill>
                <a:latin typeface="Calibri" panose="020F0502020204030204" pitchFamily="34" charset="0"/>
                <a:cs typeface="Calibri" panose="020F0502020204030204" pitchFamily="34" charset="0"/>
              </a:rPr>
              <a:t>numbers larger than five without drawing some kind of analogy or abstraction. </a:t>
            </a:r>
          </a:p>
          <a:p>
            <a:pPr algn="just" fontAlgn="base">
              <a:lnSpc>
                <a:spcPct val="200000"/>
              </a:lnSpc>
              <a:buFont typeface="Arial" panose="020B0604020202020204" pitchFamily="34" charset="0"/>
              <a:buChar char="•"/>
            </a:pPr>
            <a:r>
              <a:rPr lang="en-US" sz="1600" b="0" i="0" dirty="0">
                <a:solidFill>
                  <a:srgbClr val="000000"/>
                </a:solidFill>
                <a:effectLst/>
                <a:latin typeface="Calibri" panose="020F0502020204030204" pitchFamily="34" charset="0"/>
                <a:cs typeface="Calibri" panose="020F0502020204030204" pitchFamily="34" charset="0"/>
              </a:rPr>
              <a:t> Big data is useless without understanding. That’s why data visualization plays an important role in everything from economics to science and technology, to healthcare and human services. </a:t>
            </a:r>
          </a:p>
          <a:p>
            <a:pPr algn="just" fontAlgn="base">
              <a:lnSpc>
                <a:spcPct val="200000"/>
              </a:lnSpc>
              <a:buFont typeface="Arial" panose="020B0604020202020204" pitchFamily="34" charset="0"/>
              <a:buChar char="•"/>
            </a:pPr>
            <a:r>
              <a:rPr lang="en-US" sz="1600" b="0" i="0" dirty="0">
                <a:solidFill>
                  <a:srgbClr val="000000"/>
                </a:solidFill>
                <a:effectLst/>
                <a:latin typeface="Calibri" panose="020F0502020204030204" pitchFamily="34" charset="0"/>
                <a:cs typeface="Calibri" panose="020F0502020204030204" pitchFamily="34" charset="0"/>
              </a:rPr>
              <a:t>By turning raw data into graphs, content becomes easier to understand and use.</a:t>
            </a:r>
          </a:p>
          <a:p>
            <a:endParaRPr lang="en-US" dirty="0"/>
          </a:p>
        </p:txBody>
      </p:sp>
      <p:pic>
        <p:nvPicPr>
          <p:cNvPr id="5" name="Picture 4" descr="A blue paper with graphics and arrows&#10;&#10;Description automatically generated with medium confidence">
            <a:extLst>
              <a:ext uri="{FF2B5EF4-FFF2-40B4-BE49-F238E27FC236}">
                <a16:creationId xmlns:a16="http://schemas.microsoft.com/office/drawing/2014/main" id="{B79A624A-36EB-1B42-2CC6-1852D9F69B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81546" y="5340846"/>
            <a:ext cx="3216166" cy="1441059"/>
          </a:xfrm>
          <a:prstGeom prst="rect">
            <a:avLst/>
          </a:prstGeom>
        </p:spPr>
      </p:pic>
    </p:spTree>
    <p:extLst>
      <p:ext uri="{BB962C8B-B14F-4D97-AF65-F5344CB8AC3E}">
        <p14:creationId xmlns:p14="http://schemas.microsoft.com/office/powerpoint/2010/main" val="765257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1EECD-ECA0-9FF4-765B-6F9FF81D83BC}"/>
              </a:ext>
            </a:extLst>
          </p:cNvPr>
          <p:cNvSpPr>
            <a:spLocks noGrp="1"/>
          </p:cNvSpPr>
          <p:nvPr>
            <p:ph type="title"/>
          </p:nvPr>
        </p:nvSpPr>
        <p:spPr>
          <a:xfrm>
            <a:off x="1024128" y="140838"/>
            <a:ext cx="9720072" cy="531823"/>
          </a:xfrm>
        </p:spPr>
        <p:txBody>
          <a:bodyPr>
            <a:normAutofit/>
          </a:bodyPr>
          <a:lstStyle/>
          <a:p>
            <a:pPr algn="ctr"/>
            <a:r>
              <a:rPr lang="en-US" sz="2400" b="1" dirty="0">
                <a:latin typeface="+mj-lt"/>
              </a:rPr>
              <a:t>Data visualization principles</a:t>
            </a:r>
          </a:p>
        </p:txBody>
      </p:sp>
      <p:sp>
        <p:nvSpPr>
          <p:cNvPr id="3" name="Content Placeholder 2">
            <a:extLst>
              <a:ext uri="{FF2B5EF4-FFF2-40B4-BE49-F238E27FC236}">
                <a16:creationId xmlns:a16="http://schemas.microsoft.com/office/drawing/2014/main" id="{0D7146DD-A645-955C-ADB5-DFE7CB566A78}"/>
              </a:ext>
            </a:extLst>
          </p:cNvPr>
          <p:cNvSpPr>
            <a:spLocks noGrp="1"/>
          </p:cNvSpPr>
          <p:nvPr>
            <p:ph idx="1"/>
          </p:nvPr>
        </p:nvSpPr>
        <p:spPr>
          <a:xfrm>
            <a:off x="1024128" y="978513"/>
            <a:ext cx="9720073" cy="4900974"/>
          </a:xfrm>
        </p:spPr>
        <p:txBody>
          <a:bodyPr>
            <a:noAutofit/>
          </a:bodyPr>
          <a:lstStyle/>
          <a:p>
            <a:pPr>
              <a:lnSpc>
                <a:spcPct val="200000"/>
              </a:lnSpc>
            </a:pPr>
            <a:r>
              <a:rPr lang="en-US" sz="1600" b="1" u="sng" dirty="0">
                <a:latin typeface="+mn-lt"/>
              </a:rPr>
              <a:t>Define a Clear Purpose:</a:t>
            </a:r>
          </a:p>
          <a:p>
            <a:pPr lvl="1" algn="just">
              <a:lnSpc>
                <a:spcPct val="200000"/>
              </a:lnSpc>
              <a:buFont typeface="Wingdings" pitchFamily="2" charset="2"/>
              <a:buChar char="Ø"/>
            </a:pPr>
            <a:r>
              <a:rPr lang="en-US" sz="1600" dirty="0">
                <a:latin typeface="+mn-lt"/>
                <a:cs typeface="Calibri" panose="020F0502020204030204" pitchFamily="34" charset="0"/>
              </a:rPr>
              <a:t> Before creating a data viz, defining a clear purpose will make the process easier and useful and prevent wasting time creating visuals that are not required.</a:t>
            </a:r>
          </a:p>
          <a:p>
            <a:pPr lvl="1" algn="just">
              <a:lnSpc>
                <a:spcPct val="200000"/>
              </a:lnSpc>
              <a:buFont typeface="Wingdings" pitchFamily="2" charset="2"/>
              <a:buChar char="Ø"/>
            </a:pPr>
            <a:r>
              <a:rPr lang="en-US" sz="1600" dirty="0">
                <a:latin typeface="+mn-lt"/>
                <a:cs typeface="Calibri" panose="020F0502020204030204" pitchFamily="34" charset="0"/>
              </a:rPr>
              <a:t> </a:t>
            </a:r>
            <a:r>
              <a:rPr lang="en-US" sz="1600" b="0" i="0" dirty="0">
                <a:solidFill>
                  <a:srgbClr val="000000"/>
                </a:solidFill>
                <a:effectLst/>
                <a:latin typeface="+mn-lt"/>
                <a:cs typeface="Calibri" panose="020F0502020204030204" pitchFamily="34" charset="0"/>
              </a:rPr>
              <a:t>Data visualization </a:t>
            </a:r>
            <a:r>
              <a:rPr lang="en-US" sz="1600" dirty="0">
                <a:solidFill>
                  <a:srgbClr val="000000"/>
                </a:solidFill>
                <a:latin typeface="+mn-lt"/>
                <a:cs typeface="Calibri" panose="020F0502020204030204" pitchFamily="34" charset="0"/>
              </a:rPr>
              <a:t>helps in</a:t>
            </a:r>
            <a:r>
              <a:rPr lang="en-US" sz="1600" b="0" i="0" dirty="0">
                <a:solidFill>
                  <a:srgbClr val="000000"/>
                </a:solidFill>
                <a:effectLst/>
                <a:latin typeface="+mn-lt"/>
                <a:cs typeface="Calibri" panose="020F0502020204030204" pitchFamily="34" charset="0"/>
              </a:rPr>
              <a:t> strategic decision making and providing answers to hypothesis. It can be used to track performance, monitor customer behavior, and measure effectiveness of processes.</a:t>
            </a:r>
          </a:p>
          <a:p>
            <a:pPr algn="just">
              <a:lnSpc>
                <a:spcPct val="200000"/>
              </a:lnSpc>
            </a:pPr>
            <a:r>
              <a:rPr lang="en-US" sz="1600" b="1" u="sng" dirty="0">
                <a:solidFill>
                  <a:srgbClr val="000000"/>
                </a:solidFill>
                <a:latin typeface="+mn-lt"/>
                <a:cs typeface="Calibri" panose="020F0502020204030204" pitchFamily="34" charset="0"/>
              </a:rPr>
              <a:t>Know the Audience:</a:t>
            </a:r>
          </a:p>
          <a:p>
            <a:pPr lvl="1" algn="just">
              <a:lnSpc>
                <a:spcPct val="200000"/>
              </a:lnSpc>
              <a:buFont typeface="Wingdings" pitchFamily="2" charset="2"/>
              <a:buChar char="Ø"/>
            </a:pPr>
            <a:r>
              <a:rPr lang="en-US" sz="1600" dirty="0">
                <a:solidFill>
                  <a:srgbClr val="000000"/>
                </a:solidFill>
                <a:latin typeface="+mn-lt"/>
                <a:cs typeface="Calibri" panose="020F0502020204030204" pitchFamily="34" charset="0"/>
              </a:rPr>
              <a:t> Identifying audience before creating data viz is absolute must as it should be compatible with audience expertise and help viewers to view and process data easily and quickly. </a:t>
            </a:r>
          </a:p>
          <a:p>
            <a:pPr lvl="1" algn="just">
              <a:lnSpc>
                <a:spcPct val="200000"/>
              </a:lnSpc>
              <a:buFont typeface="Wingdings" pitchFamily="2" charset="2"/>
              <a:buChar char="Ø"/>
            </a:pPr>
            <a:r>
              <a:rPr lang="en-US" sz="1600" dirty="0">
                <a:solidFill>
                  <a:srgbClr val="000000"/>
                </a:solidFill>
                <a:latin typeface="+mn-lt"/>
                <a:cs typeface="Calibri" panose="020F0502020204030204" pitchFamily="34" charset="0"/>
              </a:rPr>
              <a:t> Audience preferences guides every decision about visualization – dissemination mode, graph type, formatting &amp; color. Audience intellectual level is an important feature to identify before designing.</a:t>
            </a:r>
            <a:endParaRPr lang="en-US" sz="1600" dirty="0">
              <a:latin typeface="+mn-lt"/>
              <a:cs typeface="Calibri" panose="020F0502020204030204" pitchFamily="34" charset="0"/>
            </a:endParaRPr>
          </a:p>
        </p:txBody>
      </p:sp>
    </p:spTree>
    <p:extLst>
      <p:ext uri="{BB962C8B-B14F-4D97-AF65-F5344CB8AC3E}">
        <p14:creationId xmlns:p14="http://schemas.microsoft.com/office/powerpoint/2010/main" val="947961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1B90B-AF2B-EFEA-EFC7-F1AD245C55C2}"/>
              </a:ext>
            </a:extLst>
          </p:cNvPr>
          <p:cNvSpPr>
            <a:spLocks noGrp="1"/>
          </p:cNvSpPr>
          <p:nvPr>
            <p:ph type="title"/>
          </p:nvPr>
        </p:nvSpPr>
        <p:spPr>
          <a:xfrm>
            <a:off x="1024127" y="120869"/>
            <a:ext cx="9720072" cy="896743"/>
          </a:xfrm>
        </p:spPr>
        <p:txBody>
          <a:bodyPr/>
          <a:lstStyle/>
          <a:p>
            <a:pPr algn="ctr"/>
            <a:r>
              <a:rPr lang="en-US" sz="2400" b="1" dirty="0">
                <a:latin typeface="+mj-lt"/>
              </a:rPr>
              <a:t>Data visualization principles</a:t>
            </a:r>
          </a:p>
        </p:txBody>
      </p:sp>
      <p:sp>
        <p:nvSpPr>
          <p:cNvPr id="3" name="Content Placeholder 2">
            <a:extLst>
              <a:ext uri="{FF2B5EF4-FFF2-40B4-BE49-F238E27FC236}">
                <a16:creationId xmlns:a16="http://schemas.microsoft.com/office/drawing/2014/main" id="{5818AA98-D35B-AA7E-958E-8724CBB9046F}"/>
              </a:ext>
            </a:extLst>
          </p:cNvPr>
          <p:cNvSpPr>
            <a:spLocks noGrp="1"/>
          </p:cNvSpPr>
          <p:nvPr>
            <p:ph idx="1"/>
          </p:nvPr>
        </p:nvSpPr>
        <p:spPr>
          <a:xfrm>
            <a:off x="414528" y="1133226"/>
            <a:ext cx="9720073" cy="4832867"/>
          </a:xfrm>
        </p:spPr>
        <p:txBody>
          <a:bodyPr/>
          <a:lstStyle/>
          <a:p>
            <a:pPr>
              <a:lnSpc>
                <a:spcPct val="200000"/>
              </a:lnSpc>
            </a:pPr>
            <a:r>
              <a:rPr lang="en-US" sz="1600" b="1" u="sng" dirty="0">
                <a:solidFill>
                  <a:srgbClr val="000000"/>
                </a:solidFill>
                <a:latin typeface="+mn-lt"/>
                <a:cs typeface="Calibri" panose="020F0502020204030204" pitchFamily="34" charset="0"/>
              </a:rPr>
              <a:t>Know the Audience:</a:t>
            </a:r>
          </a:p>
          <a:p>
            <a:pPr lvl="1" algn="just">
              <a:lnSpc>
                <a:spcPct val="200000"/>
              </a:lnSpc>
              <a:buFont typeface="Wingdings" pitchFamily="2" charset="2"/>
              <a:buChar char="Ø"/>
            </a:pPr>
            <a:r>
              <a:rPr lang="en-US" sz="1600" dirty="0">
                <a:solidFill>
                  <a:srgbClr val="000000"/>
                </a:solidFill>
                <a:latin typeface="+mn-lt"/>
                <a:cs typeface="Calibri" panose="020F0502020204030204" pitchFamily="34" charset="0"/>
              </a:rPr>
              <a:t> We should identify what information audience already has and what additional information can our charts provide and focusing mostly on that missing info. to include in the charts </a:t>
            </a:r>
          </a:p>
          <a:p>
            <a:pPr lvl="1" algn="just">
              <a:lnSpc>
                <a:spcPct val="200000"/>
              </a:lnSpc>
              <a:buFont typeface="Wingdings" pitchFamily="2" charset="2"/>
              <a:buChar char="Ø"/>
            </a:pPr>
            <a:r>
              <a:rPr lang="en-US" sz="1600" dirty="0">
                <a:solidFill>
                  <a:srgbClr val="000000"/>
                </a:solidFill>
                <a:latin typeface="+mn-lt"/>
                <a:cs typeface="Calibri" panose="020F0502020204030204" pitchFamily="34" charset="0"/>
              </a:rPr>
              <a:t> Some chart types are not suitable for a certain group of audience so it ‘s important to match charts with audience needs, requirements and expertise.</a:t>
            </a:r>
          </a:p>
          <a:p>
            <a:pPr lvl="1" algn="just">
              <a:lnSpc>
                <a:spcPct val="200000"/>
              </a:lnSpc>
              <a:buFont typeface="Wingdings" pitchFamily="2" charset="2"/>
              <a:buChar char="Ø"/>
            </a:pPr>
            <a:r>
              <a:rPr lang="en-US" sz="1600" dirty="0">
                <a:solidFill>
                  <a:srgbClr val="000000"/>
                </a:solidFill>
                <a:latin typeface="+mn-lt"/>
                <a:cs typeface="Calibri" panose="020F0502020204030204" pitchFamily="34" charset="0"/>
              </a:rPr>
              <a:t> Before designing a data visualization, we must answer the following:</a:t>
            </a:r>
          </a:p>
          <a:p>
            <a:pPr lvl="3" algn="just">
              <a:lnSpc>
                <a:spcPct val="200000"/>
              </a:lnSpc>
              <a:buFont typeface="Wingdings" pitchFamily="2" charset="2"/>
              <a:buChar char="§"/>
            </a:pPr>
            <a:r>
              <a:rPr lang="en-US" sz="1600" dirty="0">
                <a:solidFill>
                  <a:srgbClr val="000000"/>
                </a:solidFill>
                <a:latin typeface="+mn-lt"/>
                <a:cs typeface="Calibri" panose="020F0502020204030204" pitchFamily="34" charset="0"/>
              </a:rPr>
              <a:t>Who will be using this data?                                     </a:t>
            </a:r>
          </a:p>
          <a:p>
            <a:pPr lvl="3" algn="just">
              <a:lnSpc>
                <a:spcPct val="200000"/>
              </a:lnSpc>
              <a:buFont typeface="Wingdings" pitchFamily="2" charset="2"/>
              <a:buChar char="§"/>
            </a:pPr>
            <a:r>
              <a:rPr lang="en-US" sz="1600" dirty="0">
                <a:solidFill>
                  <a:srgbClr val="000000"/>
                </a:solidFill>
                <a:latin typeface="+mn-lt"/>
                <a:cs typeface="Calibri" panose="020F0502020204030204" pitchFamily="34" charset="0"/>
              </a:rPr>
              <a:t>What are their objectives?</a:t>
            </a:r>
          </a:p>
          <a:p>
            <a:pPr lvl="3" algn="just">
              <a:lnSpc>
                <a:spcPct val="200000"/>
              </a:lnSpc>
              <a:buFont typeface="Wingdings" pitchFamily="2" charset="2"/>
              <a:buChar char="§"/>
            </a:pPr>
            <a:r>
              <a:rPr lang="en-US" sz="1600" dirty="0">
                <a:solidFill>
                  <a:srgbClr val="000000"/>
                </a:solidFill>
                <a:latin typeface="+mn-lt"/>
                <a:cs typeface="Calibri" panose="020F0502020204030204" pitchFamily="34" charset="0"/>
              </a:rPr>
              <a:t>How will they interact with the data?</a:t>
            </a:r>
          </a:p>
          <a:p>
            <a:pPr lvl="3" algn="just">
              <a:lnSpc>
                <a:spcPct val="200000"/>
              </a:lnSpc>
              <a:buFont typeface="Wingdings" pitchFamily="2" charset="2"/>
              <a:buChar char="§"/>
            </a:pPr>
            <a:r>
              <a:rPr lang="en-US" sz="1600" dirty="0">
                <a:solidFill>
                  <a:srgbClr val="000000"/>
                </a:solidFill>
                <a:latin typeface="+mn-lt"/>
                <a:cs typeface="Calibri" panose="020F0502020204030204" pitchFamily="34" charset="0"/>
              </a:rPr>
              <a:t>What business questions do users need answered?           </a:t>
            </a:r>
          </a:p>
          <a:p>
            <a:pPr marL="0" indent="0" algn="just">
              <a:lnSpc>
                <a:spcPct val="200000"/>
              </a:lnSpc>
              <a:buNone/>
            </a:pPr>
            <a:endParaRPr lang="en-US" sz="1600" dirty="0">
              <a:solidFill>
                <a:srgbClr val="000000"/>
              </a:solidFill>
              <a:latin typeface="+mn-lt"/>
              <a:cs typeface="Calibri" panose="020F0502020204030204" pitchFamily="34" charset="0"/>
            </a:endParaRPr>
          </a:p>
          <a:p>
            <a:pPr marL="0" indent="0">
              <a:buNone/>
            </a:pPr>
            <a:endParaRPr lang="en-US" dirty="0"/>
          </a:p>
        </p:txBody>
      </p:sp>
      <p:pic>
        <p:nvPicPr>
          <p:cNvPr id="4" name="Picture 2" descr="Seven principles of design and art that will improve your data visualizations">
            <a:extLst>
              <a:ext uri="{FF2B5EF4-FFF2-40B4-BE49-F238E27FC236}">
                <a16:creationId xmlns:a16="http://schemas.microsoft.com/office/drawing/2014/main" id="{DA4F70E6-8B1B-AB88-FE74-7DE0F511448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53218" y="4151586"/>
            <a:ext cx="4524500" cy="2543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128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1820-EE5F-6864-FD7B-3E41E4935BAC}"/>
              </a:ext>
            </a:extLst>
          </p:cNvPr>
          <p:cNvSpPr>
            <a:spLocks noGrp="1"/>
          </p:cNvSpPr>
          <p:nvPr>
            <p:ph type="title"/>
          </p:nvPr>
        </p:nvSpPr>
        <p:spPr>
          <a:xfrm>
            <a:off x="992597" y="121289"/>
            <a:ext cx="9720072" cy="854701"/>
          </a:xfrm>
        </p:spPr>
        <p:txBody>
          <a:bodyPr/>
          <a:lstStyle/>
          <a:p>
            <a:pPr algn="ctr"/>
            <a:r>
              <a:rPr lang="en-US" sz="2400" b="1" dirty="0">
                <a:latin typeface="+mj-lt"/>
              </a:rPr>
              <a:t>Data visualization principles</a:t>
            </a:r>
          </a:p>
        </p:txBody>
      </p:sp>
      <p:sp>
        <p:nvSpPr>
          <p:cNvPr id="3" name="Content Placeholder 2">
            <a:extLst>
              <a:ext uri="{FF2B5EF4-FFF2-40B4-BE49-F238E27FC236}">
                <a16:creationId xmlns:a16="http://schemas.microsoft.com/office/drawing/2014/main" id="{6545AF05-1266-58E0-3520-49FF873FE5CB}"/>
              </a:ext>
            </a:extLst>
          </p:cNvPr>
          <p:cNvSpPr>
            <a:spLocks noGrp="1"/>
          </p:cNvSpPr>
          <p:nvPr>
            <p:ph idx="1"/>
          </p:nvPr>
        </p:nvSpPr>
        <p:spPr>
          <a:xfrm>
            <a:off x="492144" y="1205196"/>
            <a:ext cx="9720073" cy="5006077"/>
          </a:xfrm>
        </p:spPr>
        <p:txBody>
          <a:bodyPr>
            <a:normAutofit fontScale="25000" lnSpcReduction="20000"/>
          </a:bodyPr>
          <a:lstStyle/>
          <a:p>
            <a:pPr algn="just">
              <a:lnSpc>
                <a:spcPct val="170000"/>
              </a:lnSpc>
            </a:pPr>
            <a:r>
              <a:rPr lang="en-US" sz="6400" b="1" u="sng" dirty="0">
                <a:latin typeface="+mn-lt"/>
                <a:cs typeface="Calibri" panose="020F0502020204030204" pitchFamily="34" charset="0"/>
              </a:rPr>
              <a:t>Keep it simple:</a:t>
            </a:r>
          </a:p>
          <a:p>
            <a:pPr lvl="1" algn="just">
              <a:lnSpc>
                <a:spcPct val="170000"/>
              </a:lnSpc>
              <a:buFont typeface="Wingdings" pitchFamily="2" charset="2"/>
              <a:buChar char="Ø"/>
            </a:pPr>
            <a:r>
              <a:rPr lang="en-US" sz="6134" b="0" i="0" dirty="0">
                <a:solidFill>
                  <a:srgbClr val="333333"/>
                </a:solidFill>
                <a:effectLst/>
                <a:latin typeface="+mn-lt"/>
                <a:cs typeface="Calibri" panose="020F0502020204030204" pitchFamily="34" charset="0"/>
              </a:rPr>
              <a:t> Simplicity allows us to visually derive conclusions from data more easily. Ineffective visualizations (such as lengthy tables or complex charts) require more conscious thought to analyze information — slowing viewers down and reducing impact. </a:t>
            </a:r>
          </a:p>
          <a:p>
            <a:pPr lvl="1" algn="just">
              <a:lnSpc>
                <a:spcPct val="170000"/>
              </a:lnSpc>
              <a:buFont typeface="Wingdings" pitchFamily="2" charset="2"/>
              <a:buChar char="Ø"/>
            </a:pPr>
            <a:r>
              <a:rPr lang="en-US" sz="6134" b="0" i="0" dirty="0">
                <a:solidFill>
                  <a:srgbClr val="333333"/>
                </a:solidFill>
                <a:effectLst/>
                <a:latin typeface="+mn-lt"/>
                <a:cs typeface="Calibri" panose="020F0502020204030204" pitchFamily="34" charset="0"/>
              </a:rPr>
              <a:t> To quote Stephen Few, one of the founders of modern data visualization, “A picture is worth a thousand words...but only when the story is best told graphically rather than verbally and the picture is well designed.”</a:t>
            </a:r>
          </a:p>
          <a:p>
            <a:pPr algn="just">
              <a:lnSpc>
                <a:spcPct val="170000"/>
              </a:lnSpc>
            </a:pPr>
            <a:r>
              <a:rPr lang="en-US" sz="6400" b="1" dirty="0">
                <a:solidFill>
                  <a:srgbClr val="333333"/>
                </a:solidFill>
                <a:latin typeface="+mn-lt"/>
                <a:cs typeface="Calibri" panose="020F0502020204030204" pitchFamily="34" charset="0"/>
              </a:rPr>
              <a:t>  </a:t>
            </a:r>
            <a:r>
              <a:rPr lang="en-US" sz="6400" b="1" u="sng" dirty="0">
                <a:solidFill>
                  <a:srgbClr val="333333"/>
                </a:solidFill>
                <a:latin typeface="+mn-lt"/>
                <a:cs typeface="Calibri" panose="020F0502020204030204" pitchFamily="34" charset="0"/>
              </a:rPr>
              <a:t>Use colors wisely:</a:t>
            </a:r>
          </a:p>
          <a:p>
            <a:pPr lvl="1" algn="just">
              <a:lnSpc>
                <a:spcPct val="170000"/>
              </a:lnSpc>
              <a:buFont typeface="Wingdings" pitchFamily="2" charset="2"/>
              <a:buChar char="Ø"/>
            </a:pPr>
            <a:r>
              <a:rPr lang="en-US" sz="6134" b="0" i="0" dirty="0">
                <a:solidFill>
                  <a:srgbClr val="333333"/>
                </a:solidFill>
                <a:effectLst/>
                <a:latin typeface="+mn-lt"/>
                <a:cs typeface="Calibri" panose="020F0502020204030204" pitchFamily="34" charset="0"/>
              </a:rPr>
              <a:t> Color is a great way to focus your viewer’s attention. However, it’s best not to overwhelm people with too much of it. </a:t>
            </a:r>
          </a:p>
          <a:p>
            <a:pPr lvl="1" algn="just">
              <a:lnSpc>
                <a:spcPct val="170000"/>
              </a:lnSpc>
              <a:buFont typeface="Wingdings" pitchFamily="2" charset="2"/>
              <a:buChar char="Ø"/>
            </a:pPr>
            <a:r>
              <a:rPr lang="en-US" sz="6134" b="0" i="0" dirty="0">
                <a:solidFill>
                  <a:srgbClr val="333333"/>
                </a:solidFill>
                <a:effectLst/>
                <a:latin typeface="+mn-lt"/>
                <a:cs typeface="Calibri" panose="020F0502020204030204" pitchFamily="34" charset="0"/>
              </a:rPr>
              <a:t> When using color in data visualizations, you need to think about both hue (what color something is) and intensity (how saturated the color is.) </a:t>
            </a:r>
          </a:p>
          <a:p>
            <a:pPr lvl="1" algn="just">
              <a:lnSpc>
                <a:spcPct val="170000"/>
              </a:lnSpc>
              <a:buFont typeface="Wingdings" pitchFamily="2" charset="2"/>
              <a:buChar char="Ø"/>
            </a:pPr>
            <a:r>
              <a:rPr lang="en-US" sz="6134" b="0" i="0" dirty="0">
                <a:solidFill>
                  <a:srgbClr val="333333"/>
                </a:solidFill>
                <a:effectLst/>
                <a:latin typeface="+mn-lt"/>
                <a:cs typeface="Calibri" panose="020F0502020204030204" pitchFamily="34" charset="0"/>
              </a:rPr>
              <a:t> You should also keep your use of color consistent. For instance, only use a new color when it relates to a different meaning in the data.</a:t>
            </a:r>
          </a:p>
          <a:p>
            <a:pPr marL="0" indent="0" algn="just">
              <a:lnSpc>
                <a:spcPct val="150000"/>
              </a:lnSpc>
              <a:buNone/>
            </a:pPr>
            <a:endParaRPr lang="en-US" sz="1800" b="1" u="sng" dirty="0"/>
          </a:p>
        </p:txBody>
      </p:sp>
      <p:pic>
        <p:nvPicPr>
          <p:cNvPr id="2050" name="Picture 2" descr="Python Plotly: How to set up a color palette? - GeeksforGeeks">
            <a:extLst>
              <a:ext uri="{FF2B5EF4-FFF2-40B4-BE49-F238E27FC236}">
                <a16:creationId xmlns:a16="http://schemas.microsoft.com/office/drawing/2014/main" id="{E359B518-E6B4-E5E8-8DB2-F263E0D132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212216" y="5570062"/>
            <a:ext cx="1979783" cy="1282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820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708D5-D203-E0D0-3ABB-FB278674E6D4}"/>
              </a:ext>
            </a:extLst>
          </p:cNvPr>
          <p:cNvSpPr>
            <a:spLocks noGrp="1"/>
          </p:cNvSpPr>
          <p:nvPr>
            <p:ph type="title"/>
          </p:nvPr>
        </p:nvSpPr>
        <p:spPr>
          <a:xfrm>
            <a:off x="1024129" y="142310"/>
            <a:ext cx="9720072" cy="812660"/>
          </a:xfrm>
        </p:spPr>
        <p:txBody>
          <a:bodyPr/>
          <a:lstStyle/>
          <a:p>
            <a:pPr algn="ctr"/>
            <a:r>
              <a:rPr lang="en-US" sz="2400" b="1" dirty="0">
                <a:latin typeface="+mj-lt"/>
              </a:rPr>
              <a:t>Data visualization principles</a:t>
            </a:r>
          </a:p>
        </p:txBody>
      </p:sp>
      <p:sp>
        <p:nvSpPr>
          <p:cNvPr id="3" name="Content Placeholder 2">
            <a:extLst>
              <a:ext uri="{FF2B5EF4-FFF2-40B4-BE49-F238E27FC236}">
                <a16:creationId xmlns:a16="http://schemas.microsoft.com/office/drawing/2014/main" id="{87FD365F-1CBF-9FAB-9C9D-A2A2BA59624F}"/>
              </a:ext>
            </a:extLst>
          </p:cNvPr>
          <p:cNvSpPr>
            <a:spLocks noGrp="1"/>
          </p:cNvSpPr>
          <p:nvPr>
            <p:ph idx="1"/>
          </p:nvPr>
        </p:nvSpPr>
        <p:spPr>
          <a:xfrm>
            <a:off x="818066" y="1442286"/>
            <a:ext cx="9720073" cy="4701277"/>
          </a:xfrm>
        </p:spPr>
        <p:txBody>
          <a:bodyPr>
            <a:normAutofit fontScale="40000" lnSpcReduction="20000"/>
          </a:bodyPr>
          <a:lstStyle/>
          <a:p>
            <a:pPr>
              <a:lnSpc>
                <a:spcPct val="220000"/>
              </a:lnSpc>
            </a:pPr>
            <a:r>
              <a:rPr lang="en-US" sz="4000" b="1" u="sng" dirty="0">
                <a:latin typeface="+mn-lt"/>
                <a:cs typeface="Calibri" panose="020F0502020204030204" pitchFamily="34" charset="0"/>
              </a:rPr>
              <a:t>Use the right chart type:</a:t>
            </a:r>
          </a:p>
          <a:p>
            <a:pPr lvl="1" algn="just">
              <a:lnSpc>
                <a:spcPct val="220000"/>
              </a:lnSpc>
            </a:pPr>
            <a:r>
              <a:rPr lang="en-US" sz="3734" b="0" i="0" dirty="0">
                <a:solidFill>
                  <a:srgbClr val="333333"/>
                </a:solidFill>
                <a:effectLst/>
                <a:latin typeface="+mn-lt"/>
                <a:cs typeface="Calibri" panose="020F0502020204030204" pitchFamily="34" charset="0"/>
              </a:rPr>
              <a:t>The primary purpose of data visualization is to help viewers discover actionable insights. When selecting a chart type, you need to ask yourself: </a:t>
            </a:r>
          </a:p>
          <a:p>
            <a:pPr lvl="2" algn="just">
              <a:lnSpc>
                <a:spcPct val="220000"/>
              </a:lnSpc>
              <a:buFont typeface="Wingdings" pitchFamily="2" charset="2"/>
              <a:buChar char="Ø"/>
            </a:pPr>
            <a:r>
              <a:rPr lang="en-US" sz="4000" b="0" i="0" dirty="0">
                <a:solidFill>
                  <a:srgbClr val="333333"/>
                </a:solidFill>
                <a:effectLst/>
                <a:latin typeface="+mn-lt"/>
                <a:cs typeface="Calibri" panose="020F0502020204030204" pitchFamily="34" charset="0"/>
              </a:rPr>
              <a:t>What story you’re trying to tell</a:t>
            </a:r>
          </a:p>
          <a:p>
            <a:pPr lvl="2" algn="just">
              <a:lnSpc>
                <a:spcPct val="220000"/>
              </a:lnSpc>
              <a:buFont typeface="Wingdings" pitchFamily="2" charset="2"/>
              <a:buChar char="Ø"/>
            </a:pPr>
            <a:r>
              <a:rPr lang="en-US" sz="4000" b="0" i="0" dirty="0">
                <a:solidFill>
                  <a:srgbClr val="333333"/>
                </a:solidFill>
                <a:effectLst/>
                <a:latin typeface="+mn-lt"/>
                <a:cs typeface="Calibri" panose="020F0502020204030204" pitchFamily="34" charset="0"/>
              </a:rPr>
              <a:t>Who your data visualization is for, and what their priorities are</a:t>
            </a:r>
          </a:p>
          <a:p>
            <a:pPr lvl="2" algn="just">
              <a:lnSpc>
                <a:spcPct val="220000"/>
              </a:lnSpc>
              <a:buFont typeface="Wingdings" pitchFamily="2" charset="2"/>
              <a:buChar char="Ø"/>
            </a:pPr>
            <a:r>
              <a:rPr lang="en-US" sz="4000" b="0" i="0" dirty="0">
                <a:solidFill>
                  <a:srgbClr val="333333"/>
                </a:solidFill>
                <a:effectLst/>
                <a:latin typeface="+mn-lt"/>
                <a:cs typeface="Calibri" panose="020F0502020204030204" pitchFamily="34" charset="0"/>
              </a:rPr>
              <a:t>What problem you’re trying to solve</a:t>
            </a:r>
          </a:p>
          <a:p>
            <a:pPr lvl="2" algn="just">
              <a:lnSpc>
                <a:spcPct val="220000"/>
              </a:lnSpc>
              <a:buFont typeface="Wingdings" pitchFamily="2" charset="2"/>
              <a:buChar char="Ø"/>
            </a:pPr>
            <a:r>
              <a:rPr lang="en-US" sz="4000" b="0" i="0" dirty="0">
                <a:solidFill>
                  <a:srgbClr val="333333"/>
                </a:solidFill>
                <a:effectLst/>
                <a:latin typeface="+mn-lt"/>
                <a:cs typeface="Calibri" panose="020F0502020204030204" pitchFamily="34" charset="0"/>
              </a:rPr>
              <a:t>What type of data you have (for instance, do you have categories of data? If so, how many categories?) </a:t>
            </a:r>
          </a:p>
          <a:p>
            <a:pPr marL="128016" lvl="1" indent="0" algn="just">
              <a:lnSpc>
                <a:spcPct val="150000"/>
              </a:lnSpc>
              <a:buNone/>
            </a:pPr>
            <a:endParaRPr lang="en-US" sz="2000" b="0" i="0" dirty="0">
              <a:solidFill>
                <a:srgbClr val="333333"/>
              </a:solidFill>
              <a:effectLst/>
              <a:latin typeface="Calibri" panose="020F0502020204030204" pitchFamily="34" charset="0"/>
              <a:cs typeface="Calibri" panose="020F0502020204030204" pitchFamily="34" charset="0"/>
            </a:endParaRPr>
          </a:p>
          <a:p>
            <a:pPr marL="0" indent="0">
              <a:buNone/>
            </a:pPr>
            <a:br>
              <a:rPr lang="en-US" sz="1600" dirty="0"/>
            </a:br>
            <a:endParaRPr lang="en-US" sz="2000" b="1" u="sng" dirty="0">
              <a:latin typeface="Calibri" panose="020F0502020204030204" pitchFamily="34" charset="0"/>
              <a:cs typeface="Calibri" panose="020F0502020204030204" pitchFamily="34" charset="0"/>
            </a:endParaRPr>
          </a:p>
        </p:txBody>
      </p:sp>
      <p:pic>
        <p:nvPicPr>
          <p:cNvPr id="3074" name="Picture 2" descr="Let's Create Some Charts using Python Plotly. | by Aswin Satheesh |  featurepreneur | Medium">
            <a:extLst>
              <a:ext uri="{FF2B5EF4-FFF2-40B4-BE49-F238E27FC236}">
                <a16:creationId xmlns:a16="http://schemas.microsoft.com/office/drawing/2014/main" id="{44CED4D7-5625-51AA-D94E-862945EF07F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684913" y="5074276"/>
            <a:ext cx="2369712" cy="1750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31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026B3-B9C6-B5AB-E53E-CBEE9013DD7F}"/>
              </a:ext>
            </a:extLst>
          </p:cNvPr>
          <p:cNvSpPr>
            <a:spLocks noGrp="1"/>
          </p:cNvSpPr>
          <p:nvPr>
            <p:ph type="title"/>
          </p:nvPr>
        </p:nvSpPr>
        <p:spPr>
          <a:xfrm>
            <a:off x="1108213" y="107206"/>
            <a:ext cx="9720072" cy="781129"/>
          </a:xfrm>
        </p:spPr>
        <p:txBody>
          <a:bodyPr/>
          <a:lstStyle/>
          <a:p>
            <a:pPr algn="ctr"/>
            <a:r>
              <a:rPr lang="en-US" sz="2400" b="1" dirty="0">
                <a:latin typeface="+mj-lt"/>
              </a:rPr>
              <a:t>Data visualization principles</a:t>
            </a:r>
          </a:p>
        </p:txBody>
      </p:sp>
      <p:sp>
        <p:nvSpPr>
          <p:cNvPr id="3" name="Content Placeholder 2">
            <a:extLst>
              <a:ext uri="{FF2B5EF4-FFF2-40B4-BE49-F238E27FC236}">
                <a16:creationId xmlns:a16="http://schemas.microsoft.com/office/drawing/2014/main" id="{70616A8F-4E0B-59B0-991A-F218F2D919D5}"/>
              </a:ext>
            </a:extLst>
          </p:cNvPr>
          <p:cNvSpPr>
            <a:spLocks noGrp="1"/>
          </p:cNvSpPr>
          <p:nvPr>
            <p:ph idx="1"/>
          </p:nvPr>
        </p:nvSpPr>
        <p:spPr>
          <a:xfrm>
            <a:off x="866473" y="1038946"/>
            <a:ext cx="9720073" cy="4690767"/>
          </a:xfrm>
        </p:spPr>
        <p:txBody>
          <a:bodyPr/>
          <a:lstStyle/>
          <a:p>
            <a:pPr marL="0" indent="0" algn="just">
              <a:lnSpc>
                <a:spcPct val="200000"/>
              </a:lnSpc>
              <a:buNone/>
            </a:pPr>
            <a:r>
              <a:rPr lang="en-US" sz="1700" b="1" u="sng" dirty="0">
                <a:latin typeface="+mn-lt"/>
                <a:cs typeface="Calibri" panose="020F0502020204030204" pitchFamily="34" charset="0"/>
              </a:rPr>
              <a:t>Use the right chart type:</a:t>
            </a:r>
            <a:endParaRPr lang="en-US" sz="1700" b="1" i="0" dirty="0">
              <a:solidFill>
                <a:srgbClr val="333333"/>
              </a:solidFill>
              <a:effectLst/>
              <a:latin typeface="+mn-lt"/>
              <a:cs typeface="Calibri" panose="020F0502020204030204" pitchFamily="34" charset="0"/>
            </a:endParaRPr>
          </a:p>
          <a:p>
            <a:pPr lvl="1" algn="just">
              <a:lnSpc>
                <a:spcPct val="200000"/>
              </a:lnSpc>
              <a:buFont typeface="Wingdings" pitchFamily="2" charset="2"/>
              <a:buChar char="Ø"/>
            </a:pPr>
            <a:r>
              <a:rPr lang="en-US" sz="1700" b="1" i="0" dirty="0">
                <a:solidFill>
                  <a:srgbClr val="333333"/>
                </a:solidFill>
                <a:effectLst/>
                <a:latin typeface="+mn-lt"/>
                <a:cs typeface="Calibri" panose="020F0502020204030204" pitchFamily="34" charset="0"/>
              </a:rPr>
              <a:t>Pie charts</a:t>
            </a:r>
            <a:r>
              <a:rPr lang="en-US" sz="1700" b="0" i="0" dirty="0">
                <a:solidFill>
                  <a:srgbClr val="333333"/>
                </a:solidFill>
                <a:effectLst/>
                <a:latin typeface="+mn-lt"/>
                <a:cs typeface="Calibri" panose="020F0502020204030204" pitchFamily="34" charset="0"/>
              </a:rPr>
              <a:t> are best for comparisons between a relatively low number of categories; </a:t>
            </a:r>
          </a:p>
          <a:p>
            <a:pPr lvl="1" algn="just">
              <a:lnSpc>
                <a:spcPct val="200000"/>
              </a:lnSpc>
              <a:buFont typeface="Wingdings" pitchFamily="2" charset="2"/>
              <a:buChar char="Ø"/>
            </a:pPr>
            <a:r>
              <a:rPr lang="en-US" sz="1700" b="1" i="0" dirty="0">
                <a:solidFill>
                  <a:srgbClr val="333333"/>
                </a:solidFill>
                <a:effectLst/>
                <a:latin typeface="+mn-lt"/>
                <a:cs typeface="Calibri" panose="020F0502020204030204" pitchFamily="34" charset="0"/>
              </a:rPr>
              <a:t>Bar charts</a:t>
            </a:r>
            <a:r>
              <a:rPr lang="en-US" sz="1700" b="0" i="0" dirty="0">
                <a:solidFill>
                  <a:srgbClr val="333333"/>
                </a:solidFill>
                <a:effectLst/>
                <a:latin typeface="+mn-lt"/>
                <a:cs typeface="Calibri" panose="020F0502020204030204" pitchFamily="34" charset="0"/>
              </a:rPr>
              <a:t> are best for precise comparisons between categories, and for when you want to show negative and positive values in the dataset; </a:t>
            </a:r>
          </a:p>
          <a:p>
            <a:pPr lvl="1" algn="just">
              <a:lnSpc>
                <a:spcPct val="200000"/>
              </a:lnSpc>
              <a:buFont typeface="Wingdings" pitchFamily="2" charset="2"/>
              <a:buChar char="Ø"/>
            </a:pPr>
            <a:r>
              <a:rPr lang="en-US" sz="1700" b="1" i="0" dirty="0">
                <a:solidFill>
                  <a:srgbClr val="333333"/>
                </a:solidFill>
                <a:effectLst/>
                <a:latin typeface="+mn-lt"/>
                <a:cs typeface="Calibri" panose="020F0502020204030204" pitchFamily="34" charset="0"/>
              </a:rPr>
              <a:t>Scatter charts</a:t>
            </a:r>
            <a:r>
              <a:rPr lang="en-US" sz="1700" b="0" i="0" dirty="0">
                <a:solidFill>
                  <a:srgbClr val="333333"/>
                </a:solidFill>
                <a:effectLst/>
                <a:latin typeface="+mn-lt"/>
                <a:cs typeface="Calibri" panose="020F0502020204030204" pitchFamily="34" charset="0"/>
              </a:rPr>
              <a:t> are great to show correlation and clustering, especially if you have a lot of data </a:t>
            </a:r>
          </a:p>
          <a:p>
            <a:pPr lvl="1" algn="just">
              <a:lnSpc>
                <a:spcPct val="200000"/>
              </a:lnSpc>
              <a:buFont typeface="Wingdings" pitchFamily="2" charset="2"/>
              <a:buChar char="Ø"/>
            </a:pPr>
            <a:r>
              <a:rPr lang="en-US" sz="1700" b="1" i="0" dirty="0">
                <a:solidFill>
                  <a:srgbClr val="333333"/>
                </a:solidFill>
                <a:effectLst/>
                <a:latin typeface="+mn-lt"/>
                <a:cs typeface="Calibri" panose="020F0502020204030204" pitchFamily="34" charset="0"/>
              </a:rPr>
              <a:t>Line charts</a:t>
            </a:r>
            <a:r>
              <a:rPr lang="en-US" sz="1700" b="0" i="0" dirty="0">
                <a:solidFill>
                  <a:srgbClr val="333333"/>
                </a:solidFill>
                <a:effectLst/>
                <a:latin typeface="+mn-lt"/>
                <a:cs typeface="Calibri" panose="020F0502020204030204" pitchFamily="34" charset="0"/>
              </a:rPr>
              <a:t> emphasize trends over time; </a:t>
            </a:r>
          </a:p>
          <a:p>
            <a:pPr lvl="1" algn="just">
              <a:lnSpc>
                <a:spcPct val="200000"/>
              </a:lnSpc>
              <a:buFont typeface="Wingdings" pitchFamily="2" charset="2"/>
              <a:buChar char="Ø"/>
            </a:pPr>
            <a:r>
              <a:rPr lang="en-US" sz="1700" b="1" i="0" dirty="0">
                <a:solidFill>
                  <a:srgbClr val="333333"/>
                </a:solidFill>
                <a:effectLst/>
                <a:latin typeface="+mn-lt"/>
                <a:cs typeface="Calibri" panose="020F0502020204030204" pitchFamily="34" charset="0"/>
              </a:rPr>
              <a:t>Bubble charts</a:t>
            </a:r>
            <a:r>
              <a:rPr lang="en-US" sz="1700" b="0" i="0" dirty="0">
                <a:solidFill>
                  <a:srgbClr val="333333"/>
                </a:solidFill>
                <a:effectLst/>
                <a:latin typeface="+mn-lt"/>
                <a:cs typeface="Calibri" panose="020F0502020204030204" pitchFamily="34" charset="0"/>
              </a:rPr>
              <a:t> showcase distribution or relationships in large data sets; </a:t>
            </a:r>
          </a:p>
          <a:p>
            <a:pPr lvl="1" algn="just">
              <a:lnSpc>
                <a:spcPct val="200000"/>
              </a:lnSpc>
              <a:buFont typeface="Wingdings" pitchFamily="2" charset="2"/>
              <a:buChar char="Ø"/>
            </a:pPr>
            <a:r>
              <a:rPr lang="en-US" sz="1700" b="1" i="0" dirty="0">
                <a:solidFill>
                  <a:srgbClr val="333333"/>
                </a:solidFill>
                <a:effectLst/>
                <a:latin typeface="+mn-lt"/>
                <a:cs typeface="Calibri" panose="020F0502020204030204" pitchFamily="34" charset="0"/>
              </a:rPr>
              <a:t>Area charts </a:t>
            </a:r>
            <a:r>
              <a:rPr lang="en-US" sz="1700" b="0" i="0" dirty="0">
                <a:solidFill>
                  <a:srgbClr val="333333"/>
                </a:solidFill>
                <a:effectLst/>
                <a:latin typeface="+mn-lt"/>
                <a:cs typeface="Calibri" panose="020F0502020204030204" pitchFamily="34" charset="0"/>
              </a:rPr>
              <a:t>let you compare volumes of data easily. </a:t>
            </a:r>
          </a:p>
          <a:p>
            <a:endParaRPr lang="en-US" dirty="0"/>
          </a:p>
        </p:txBody>
      </p:sp>
      <p:pic>
        <p:nvPicPr>
          <p:cNvPr id="4" name="Picture 2" descr="10 Types of Data Visualization Made Simple (Graphs &amp; Charts)">
            <a:extLst>
              <a:ext uri="{FF2B5EF4-FFF2-40B4-BE49-F238E27FC236}">
                <a16:creationId xmlns:a16="http://schemas.microsoft.com/office/drawing/2014/main" id="{FD694385-8C6E-2D51-6A55-DE99BD2E513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813192" y="4750675"/>
            <a:ext cx="3265728" cy="1958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854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532DB-BB74-F8FE-96FB-8E0B124C920C}"/>
              </a:ext>
            </a:extLst>
          </p:cNvPr>
          <p:cNvSpPr>
            <a:spLocks noGrp="1"/>
          </p:cNvSpPr>
          <p:nvPr>
            <p:ph type="title"/>
          </p:nvPr>
        </p:nvSpPr>
        <p:spPr>
          <a:xfrm>
            <a:off x="1024128" y="158075"/>
            <a:ext cx="9720072" cy="781129"/>
          </a:xfrm>
        </p:spPr>
        <p:txBody>
          <a:bodyPr/>
          <a:lstStyle/>
          <a:p>
            <a:pPr algn="ctr"/>
            <a:r>
              <a:rPr lang="en-US" sz="2400" b="1" dirty="0">
                <a:latin typeface="+mj-lt"/>
              </a:rPr>
              <a:t>Data visualization principles</a:t>
            </a:r>
          </a:p>
        </p:txBody>
      </p:sp>
      <p:sp>
        <p:nvSpPr>
          <p:cNvPr id="3" name="Content Placeholder 2">
            <a:extLst>
              <a:ext uri="{FF2B5EF4-FFF2-40B4-BE49-F238E27FC236}">
                <a16:creationId xmlns:a16="http://schemas.microsoft.com/office/drawing/2014/main" id="{901C81A5-C842-9E1D-750D-B9CC3878C32B}"/>
              </a:ext>
            </a:extLst>
          </p:cNvPr>
          <p:cNvSpPr>
            <a:spLocks noGrp="1"/>
          </p:cNvSpPr>
          <p:nvPr>
            <p:ph idx="1"/>
          </p:nvPr>
        </p:nvSpPr>
        <p:spPr>
          <a:xfrm>
            <a:off x="560488" y="1125140"/>
            <a:ext cx="9720073" cy="4848422"/>
          </a:xfrm>
        </p:spPr>
        <p:txBody>
          <a:bodyPr>
            <a:normAutofit fontScale="25000" lnSpcReduction="20000"/>
          </a:bodyPr>
          <a:lstStyle/>
          <a:p>
            <a:pPr>
              <a:lnSpc>
                <a:spcPct val="170000"/>
              </a:lnSpc>
            </a:pPr>
            <a:r>
              <a:rPr lang="en-US" sz="6000" b="1" u="sng" dirty="0">
                <a:latin typeface="Calibri" panose="020F0502020204030204" pitchFamily="34" charset="0"/>
                <a:cs typeface="Calibri" panose="020F0502020204030204" pitchFamily="34" charset="0"/>
              </a:rPr>
              <a:t>Hierarchy:</a:t>
            </a:r>
          </a:p>
          <a:p>
            <a:pPr lvl="1" algn="just">
              <a:lnSpc>
                <a:spcPct val="170000"/>
              </a:lnSpc>
              <a:buFont typeface="Wingdings" pitchFamily="2" charset="2"/>
              <a:buChar char="Ø"/>
            </a:pPr>
            <a:r>
              <a:rPr lang="en-US" sz="6000" b="0" i="0" dirty="0">
                <a:solidFill>
                  <a:srgbClr val="000000"/>
                </a:solidFill>
                <a:effectLst/>
                <a:latin typeface="Calibri" panose="020F0502020204030204" pitchFamily="34" charset="0"/>
                <a:cs typeface="Calibri" panose="020F0502020204030204" pitchFamily="34" charset="0"/>
              </a:rPr>
              <a:t>An important principle in design and specifically data visualization and dashboard design is the concept of hierarchy. </a:t>
            </a:r>
            <a:r>
              <a:rPr lang="en-US" sz="6000" dirty="0">
                <a:solidFill>
                  <a:srgbClr val="000000"/>
                </a:solidFill>
                <a:latin typeface="Calibri" panose="020F0502020204030204" pitchFamily="34" charset="0"/>
                <a:cs typeface="Calibri" panose="020F0502020204030204" pitchFamily="34" charset="0"/>
              </a:rPr>
              <a:t>T</a:t>
            </a:r>
            <a:r>
              <a:rPr lang="en-US" sz="6000" b="0" i="0" dirty="0">
                <a:solidFill>
                  <a:srgbClr val="000000"/>
                </a:solidFill>
                <a:effectLst/>
                <a:latin typeface="Calibri" panose="020F0502020204030204" pitchFamily="34" charset="0"/>
                <a:cs typeface="Calibri" panose="020F0502020204030204" pitchFamily="34" charset="0"/>
              </a:rPr>
              <a:t>here is an expected widget arrangement that users will understand intuitively, without any extra explanation. The right hierarchy is what helps make visualized data and dashboards easily scannable.</a:t>
            </a:r>
            <a:br>
              <a:rPr lang="en-US" sz="6000" dirty="0">
                <a:latin typeface="Calibri" panose="020F0502020204030204" pitchFamily="34" charset="0"/>
                <a:cs typeface="Calibri" panose="020F0502020204030204" pitchFamily="34" charset="0"/>
              </a:rPr>
            </a:br>
            <a:r>
              <a:rPr lang="en-US" sz="6000" b="1" i="0" u="sng" dirty="0">
                <a:solidFill>
                  <a:srgbClr val="000000"/>
                </a:solidFill>
                <a:effectLst/>
                <a:latin typeface="Calibri" panose="020F0502020204030204" pitchFamily="34" charset="0"/>
                <a:cs typeface="Calibri" panose="020F0502020204030204" pitchFamily="34" charset="0"/>
              </a:rPr>
              <a:t>Hierarchy has a few simple concepts:</a:t>
            </a:r>
            <a:endParaRPr lang="en-US" sz="6000" b="1" u="sng" dirty="0">
              <a:latin typeface="Calibri" panose="020F0502020204030204" pitchFamily="34" charset="0"/>
              <a:cs typeface="Calibri" panose="020F0502020204030204" pitchFamily="34" charset="0"/>
            </a:endParaRPr>
          </a:p>
          <a:p>
            <a:pPr lvl="2" algn="just">
              <a:lnSpc>
                <a:spcPct val="170000"/>
              </a:lnSpc>
              <a:buFont typeface="Wingdings" pitchFamily="2" charset="2"/>
              <a:buChar char="§"/>
            </a:pPr>
            <a:r>
              <a:rPr lang="en-US" sz="6000" b="0" i="0" dirty="0">
                <a:solidFill>
                  <a:srgbClr val="000000"/>
                </a:solidFill>
                <a:effectLst/>
                <a:latin typeface="Calibri" panose="020F0502020204030204" pitchFamily="34" charset="0"/>
                <a:cs typeface="Calibri" panose="020F0502020204030204" pitchFamily="34" charset="0"/>
              </a:rPr>
              <a:t>The most important information should be located at the top left corner of the dashboard as this is a prime location and it’s the first place that a viewer looks. </a:t>
            </a:r>
          </a:p>
          <a:p>
            <a:pPr lvl="2" algn="just">
              <a:lnSpc>
                <a:spcPct val="170000"/>
              </a:lnSpc>
              <a:buFont typeface="Wingdings" pitchFamily="2" charset="2"/>
              <a:buChar char="§"/>
            </a:pPr>
            <a:r>
              <a:rPr lang="en-US" sz="6000" b="0" i="0" dirty="0">
                <a:solidFill>
                  <a:srgbClr val="000000"/>
                </a:solidFill>
                <a:effectLst/>
                <a:latin typeface="Calibri" panose="020F0502020204030204" pitchFamily="34" charset="0"/>
                <a:cs typeface="Calibri" panose="020F0502020204030204" pitchFamily="34" charset="0"/>
              </a:rPr>
              <a:t>Widgets that follow the top-level should explain in more detail why a top-level Key Performance Indicator is what it is. </a:t>
            </a:r>
          </a:p>
          <a:p>
            <a:pPr lvl="2" algn="just">
              <a:lnSpc>
                <a:spcPct val="170000"/>
              </a:lnSpc>
              <a:buFont typeface="Wingdings" pitchFamily="2" charset="2"/>
              <a:buChar char="§"/>
            </a:pPr>
            <a:r>
              <a:rPr lang="en-US" sz="6000" b="0" i="0" dirty="0">
                <a:solidFill>
                  <a:srgbClr val="000000"/>
                </a:solidFill>
                <a:effectLst/>
                <a:latin typeface="Calibri" panose="020F0502020204030204" pitchFamily="34" charset="0"/>
                <a:cs typeface="Calibri" panose="020F0502020204030204" pitchFamily="34" charset="0"/>
              </a:rPr>
              <a:t>Text widgets can be used to create titles that can help the content be more clear.</a:t>
            </a:r>
          </a:p>
          <a:p>
            <a:pPr lvl="2" algn="just">
              <a:lnSpc>
                <a:spcPct val="170000"/>
              </a:lnSpc>
              <a:buFont typeface="Wingdings" pitchFamily="2" charset="2"/>
              <a:buChar char="§"/>
            </a:pPr>
            <a:r>
              <a:rPr lang="en-US" sz="6000" b="0" i="0" dirty="0">
                <a:solidFill>
                  <a:srgbClr val="000000"/>
                </a:solidFill>
                <a:effectLst/>
                <a:latin typeface="Calibri" panose="020F0502020204030204" pitchFamily="34" charset="0"/>
                <a:cs typeface="Calibri" panose="020F0502020204030204" pitchFamily="34" charset="0"/>
              </a:rPr>
              <a:t>White space is important, too. Sometimes it’s better to leave a gap rather than make something bigger just to fill space.</a:t>
            </a:r>
          </a:p>
          <a:p>
            <a:pPr lvl="1" algn="just">
              <a:lnSpc>
                <a:spcPct val="170000"/>
              </a:lnSpc>
              <a:buFont typeface="Wingdings" pitchFamily="2" charset="2"/>
              <a:buChar char="Ø"/>
            </a:pPr>
            <a:r>
              <a:rPr lang="en-US" sz="6000" dirty="0">
                <a:solidFill>
                  <a:srgbClr val="000000"/>
                </a:solidFill>
                <a:latin typeface="Calibri" panose="020F0502020204030204" pitchFamily="34" charset="0"/>
                <a:cs typeface="Calibri" panose="020F0502020204030204" pitchFamily="34" charset="0"/>
              </a:rPr>
              <a:t>Visual hierarchy is crucial in data viz as it helps viewers quickly get the important info. </a:t>
            </a:r>
            <a:r>
              <a:rPr lang="en-US" sz="6000" b="0" i="0" dirty="0">
                <a:solidFill>
                  <a:srgbClr val="1F1F1F"/>
                </a:solidFill>
                <a:effectLst/>
                <a:latin typeface="Calibri" panose="020F0502020204030204" pitchFamily="34" charset="0"/>
                <a:cs typeface="Calibri" panose="020F0502020204030204" pitchFamily="34" charset="0"/>
              </a:rPr>
              <a:t>organizing information in a logical order and grouping related elements together can contribute to better visual hierarchy.</a:t>
            </a:r>
            <a:endParaRPr lang="en-US" sz="6000" b="0" i="0" dirty="0">
              <a:solidFill>
                <a:srgbClr val="000000"/>
              </a:solidFill>
              <a:effectLst/>
              <a:latin typeface="Calibri" panose="020F0502020204030204" pitchFamily="34" charset="0"/>
              <a:cs typeface="Calibri" panose="020F0502020204030204" pitchFamily="34" charset="0"/>
            </a:endParaRPr>
          </a:p>
          <a:p>
            <a:endParaRPr lang="en-US" b="1" u="sng" dirty="0">
              <a:latin typeface="Calibri" panose="020F0502020204030204" pitchFamily="34" charset="0"/>
              <a:cs typeface="Calibri" panose="020F0502020204030204" pitchFamily="34" charset="0"/>
            </a:endParaRPr>
          </a:p>
        </p:txBody>
      </p:sp>
      <p:pic>
        <p:nvPicPr>
          <p:cNvPr id="4098" name="Picture 2" descr="6 Hierarchical Data Visualizations | by Kruthi Krishnappa | Towards Data  Science">
            <a:extLst>
              <a:ext uri="{FF2B5EF4-FFF2-40B4-BE49-F238E27FC236}">
                <a16:creationId xmlns:a16="http://schemas.microsoft.com/office/drawing/2014/main" id="{732F125D-5695-FEEE-564A-7EF488625C9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flipH="1">
            <a:off x="10280560" y="5168835"/>
            <a:ext cx="1911439" cy="1574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997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793F2-4836-C5A1-6FFD-95A746858631}"/>
              </a:ext>
            </a:extLst>
          </p:cNvPr>
          <p:cNvSpPr>
            <a:spLocks noGrp="1"/>
          </p:cNvSpPr>
          <p:nvPr>
            <p:ph type="title"/>
          </p:nvPr>
        </p:nvSpPr>
        <p:spPr/>
        <p:txBody>
          <a:bodyPr/>
          <a:lstStyle/>
          <a:p>
            <a:pPr algn="ctr"/>
            <a:r>
              <a:rPr lang="en-US" sz="2800" b="1" dirty="0">
                <a:latin typeface="+mj-lt"/>
              </a:rPr>
              <a:t>Agenda</a:t>
            </a:r>
          </a:p>
        </p:txBody>
      </p:sp>
      <p:sp>
        <p:nvSpPr>
          <p:cNvPr id="3" name="Content Placeholder 2">
            <a:extLst>
              <a:ext uri="{FF2B5EF4-FFF2-40B4-BE49-F238E27FC236}">
                <a16:creationId xmlns:a16="http://schemas.microsoft.com/office/drawing/2014/main" id="{AB11AEC0-7A14-7CB8-892B-7822E8C523BD}"/>
              </a:ext>
            </a:extLst>
          </p:cNvPr>
          <p:cNvSpPr>
            <a:spLocks noGrp="1"/>
          </p:cNvSpPr>
          <p:nvPr>
            <p:ph idx="1"/>
          </p:nvPr>
        </p:nvSpPr>
        <p:spPr>
          <a:xfrm>
            <a:off x="995769" y="796171"/>
            <a:ext cx="10188279" cy="4023360"/>
          </a:xfrm>
        </p:spPr>
        <p:txBody>
          <a:bodyPr/>
          <a:lstStyle/>
          <a:p>
            <a:pPr algn="l"/>
            <a:endParaRPr lang="en-US" sz="1400" b="1" i="0" dirty="0">
              <a:solidFill>
                <a:srgbClr val="3D3B49"/>
              </a:solidFill>
              <a:effectLst/>
              <a:latin typeface="+mn-lt"/>
              <a:cs typeface="Arial" panose="020B0604020202020204" pitchFamily="34" charset="0"/>
            </a:endParaRPr>
          </a:p>
          <a:p>
            <a:pPr algn="l"/>
            <a:r>
              <a:rPr lang="en-US" sz="1400" b="1" i="0" dirty="0">
                <a:solidFill>
                  <a:srgbClr val="3D3B49"/>
                </a:solidFill>
                <a:effectLst/>
                <a:latin typeface="+mn-lt"/>
                <a:cs typeface="Arial" panose="020B0604020202020204" pitchFamily="34" charset="0"/>
              </a:rPr>
              <a:t>Segment 1: Data Visualization Foundations (40 minutes)</a:t>
            </a:r>
            <a:endParaRPr lang="en-US" sz="1400" i="0" dirty="0">
              <a:solidFill>
                <a:srgbClr val="3D3B49"/>
              </a:solidFill>
              <a:effectLst/>
              <a:latin typeface="+mn-lt"/>
              <a:cs typeface="Arial" panose="020B0604020202020204" pitchFamily="34" charset="0"/>
            </a:endParaRPr>
          </a:p>
          <a:p>
            <a:pPr lvl="1">
              <a:buFont typeface="Arial" panose="020B0604020202020204" pitchFamily="34" charset="0"/>
              <a:buChar char="•"/>
            </a:pPr>
            <a:r>
              <a:rPr lang="en-US" sz="1400" b="0" i="0" dirty="0">
                <a:solidFill>
                  <a:srgbClr val="3D3B49"/>
                </a:solidFill>
                <a:effectLst/>
                <a:latin typeface="+mn-lt"/>
                <a:cs typeface="Arial" panose="020B0604020202020204" pitchFamily="34" charset="0"/>
              </a:rPr>
              <a:t>What is data visualization</a:t>
            </a:r>
          </a:p>
          <a:p>
            <a:pPr lvl="1">
              <a:buFont typeface="Arial" panose="020B0604020202020204" pitchFamily="34" charset="0"/>
              <a:buChar char="•"/>
            </a:pPr>
            <a:r>
              <a:rPr lang="en-US" sz="1400" b="0" i="0" dirty="0">
                <a:solidFill>
                  <a:srgbClr val="3D3B49"/>
                </a:solidFill>
                <a:effectLst/>
                <a:latin typeface="+mn-lt"/>
                <a:cs typeface="Arial" panose="020B0604020202020204" pitchFamily="34" charset="0"/>
              </a:rPr>
              <a:t>Explore the conceptual and technical fundamentals of data visualization</a:t>
            </a:r>
          </a:p>
          <a:p>
            <a:pPr lvl="1">
              <a:buFont typeface="Arial" panose="020B0604020202020204" pitchFamily="34" charset="0"/>
              <a:buChar char="•"/>
            </a:pPr>
            <a:r>
              <a:rPr lang="en-US" sz="1400" b="0" i="0" dirty="0">
                <a:solidFill>
                  <a:srgbClr val="3D3B49"/>
                </a:solidFill>
                <a:effectLst/>
                <a:latin typeface="+mn-lt"/>
                <a:cs typeface="Arial" panose="020B0604020202020204" pitchFamily="34" charset="0"/>
              </a:rPr>
              <a:t>Why is data visualization important</a:t>
            </a:r>
          </a:p>
          <a:p>
            <a:pPr lvl="1">
              <a:buFont typeface="Arial" panose="020B0604020202020204" pitchFamily="34" charset="0"/>
              <a:buChar char="•"/>
            </a:pPr>
            <a:r>
              <a:rPr lang="en-US" sz="1400" b="0" i="0" dirty="0">
                <a:solidFill>
                  <a:srgbClr val="3D3B49"/>
                </a:solidFill>
                <a:effectLst/>
                <a:latin typeface="+mn-lt"/>
                <a:cs typeface="Arial" panose="020B0604020202020204" pitchFamily="34" charset="0"/>
              </a:rPr>
              <a:t>What are the advantages/disadvantages of data visualization</a:t>
            </a:r>
          </a:p>
          <a:p>
            <a:pPr lvl="1">
              <a:buFont typeface="Arial" panose="020B0604020202020204" pitchFamily="34" charset="0"/>
              <a:buChar char="•"/>
            </a:pPr>
            <a:r>
              <a:rPr lang="en-US" sz="1400" b="0" i="0" dirty="0">
                <a:solidFill>
                  <a:srgbClr val="3D3B49"/>
                </a:solidFill>
                <a:effectLst/>
                <a:latin typeface="+mn-lt"/>
                <a:cs typeface="Arial" panose="020B0604020202020204" pitchFamily="34" charset="0"/>
              </a:rPr>
              <a:t>Why is data visualization important for big data</a:t>
            </a:r>
          </a:p>
          <a:p>
            <a:pPr lvl="1">
              <a:buFont typeface="Arial" panose="020B0604020202020204" pitchFamily="34" charset="0"/>
              <a:buChar char="•"/>
            </a:pPr>
            <a:r>
              <a:rPr lang="en-US" sz="1400" b="0" i="0" dirty="0">
                <a:solidFill>
                  <a:srgbClr val="3D3B49"/>
                </a:solidFill>
                <a:effectLst/>
                <a:latin typeface="+mn-lt"/>
                <a:cs typeface="Arial" panose="020B0604020202020204" pitchFamily="34" charset="0"/>
              </a:rPr>
              <a:t>What are the different types of visualizations</a:t>
            </a:r>
          </a:p>
          <a:p>
            <a:pPr lvl="1">
              <a:buFont typeface="Arial" panose="020B0604020202020204" pitchFamily="34" charset="0"/>
              <a:buChar char="•"/>
            </a:pPr>
            <a:r>
              <a:rPr lang="en-US" sz="1400" b="0" i="0" dirty="0">
                <a:solidFill>
                  <a:srgbClr val="3D3B49"/>
                </a:solidFill>
                <a:effectLst/>
                <a:latin typeface="+mn-lt"/>
                <a:cs typeface="Arial" panose="020B0604020202020204" pitchFamily="34" charset="0"/>
              </a:rPr>
              <a:t>How to create persuasive data visualizations for audience</a:t>
            </a:r>
          </a:p>
          <a:p>
            <a:pPr lvl="1">
              <a:buFont typeface="Arial" panose="020B0604020202020204" pitchFamily="34" charset="0"/>
              <a:buChar char="•"/>
            </a:pPr>
            <a:r>
              <a:rPr lang="en-US" sz="1400" b="0" i="0" dirty="0">
                <a:solidFill>
                  <a:srgbClr val="3D3B49"/>
                </a:solidFill>
                <a:effectLst/>
                <a:latin typeface="+mn-lt"/>
                <a:cs typeface="Arial" panose="020B0604020202020204" pitchFamily="34" charset="0"/>
              </a:rPr>
              <a:t>What is the claim-warrant framework in creating effective visualizations</a:t>
            </a:r>
          </a:p>
          <a:p>
            <a:pPr marL="609585" lvl="1" indent="0">
              <a:buNone/>
            </a:pPr>
            <a:endParaRPr lang="en-US" sz="1200" b="0" i="0" dirty="0">
              <a:solidFill>
                <a:srgbClr val="3D3B49"/>
              </a:solidFill>
              <a:effectLst/>
              <a:latin typeface="+mn-lt"/>
              <a:cs typeface="Arial" panose="020B0604020202020204" pitchFamily="34" charset="0"/>
            </a:endParaRPr>
          </a:p>
          <a:p>
            <a:pPr algn="l"/>
            <a:r>
              <a:rPr lang="en-US" sz="1400" b="1" i="0" dirty="0">
                <a:solidFill>
                  <a:srgbClr val="3D3B49"/>
                </a:solidFill>
                <a:effectLst/>
                <a:latin typeface="+mn-lt"/>
                <a:cs typeface="Arial" panose="020B0604020202020204" pitchFamily="34" charset="0"/>
              </a:rPr>
              <a:t>Segment 2: Introduction to Business Intelligence (40 minutes)</a:t>
            </a:r>
            <a:endParaRPr lang="en-US" sz="1400" i="0" dirty="0">
              <a:solidFill>
                <a:srgbClr val="3D3B49"/>
              </a:solidFill>
              <a:effectLst/>
              <a:latin typeface="+mn-lt"/>
              <a:cs typeface="Arial" panose="020B0604020202020204" pitchFamily="34" charset="0"/>
            </a:endParaRPr>
          </a:p>
          <a:p>
            <a:pPr lvl="1">
              <a:buFont typeface="Arial" panose="020B0604020202020204" pitchFamily="34" charset="0"/>
              <a:buChar char="•"/>
            </a:pPr>
            <a:r>
              <a:rPr lang="en-US" sz="1400" b="0" i="0" dirty="0">
                <a:solidFill>
                  <a:srgbClr val="3D3B49"/>
                </a:solidFill>
                <a:effectLst/>
                <a:latin typeface="+mn-lt"/>
                <a:cs typeface="Arial" panose="020B0604020202020204" pitchFamily="34" charset="0"/>
              </a:rPr>
              <a:t>What is business intelligence</a:t>
            </a:r>
          </a:p>
          <a:p>
            <a:pPr lvl="1">
              <a:buFont typeface="Arial" panose="020B0604020202020204" pitchFamily="34" charset="0"/>
              <a:buChar char="•"/>
            </a:pPr>
            <a:r>
              <a:rPr lang="en-US" sz="1400" b="0" i="0" dirty="0">
                <a:solidFill>
                  <a:srgbClr val="3D3B49"/>
                </a:solidFill>
                <a:effectLst/>
                <a:latin typeface="+mn-lt"/>
                <a:cs typeface="Arial" panose="020B0604020202020204" pitchFamily="34" charset="0"/>
              </a:rPr>
              <a:t>How business intelligence works</a:t>
            </a:r>
          </a:p>
          <a:p>
            <a:pPr lvl="1">
              <a:buFont typeface="Arial" panose="020B0604020202020204" pitchFamily="34" charset="0"/>
              <a:buChar char="•"/>
            </a:pPr>
            <a:r>
              <a:rPr lang="en-US" sz="1400" b="0" i="0" dirty="0">
                <a:solidFill>
                  <a:srgbClr val="3D3B49"/>
                </a:solidFill>
                <a:effectLst/>
                <a:latin typeface="+mn-lt"/>
                <a:cs typeface="Arial" panose="020B0604020202020204" pitchFamily="34" charset="0"/>
              </a:rPr>
              <a:t>Different types of BI methods</a:t>
            </a:r>
          </a:p>
          <a:p>
            <a:pPr lvl="1">
              <a:buFont typeface="Arial" panose="020B0604020202020204" pitchFamily="34" charset="0"/>
              <a:buChar char="•"/>
            </a:pPr>
            <a:r>
              <a:rPr lang="en-US" sz="1400" b="0" i="0" dirty="0">
                <a:solidFill>
                  <a:srgbClr val="3D3B49"/>
                </a:solidFill>
                <a:effectLst/>
                <a:latin typeface="+mn-lt"/>
                <a:cs typeface="Arial" panose="020B0604020202020204" pitchFamily="34" charset="0"/>
              </a:rPr>
              <a:t>How BI, data analytics, and business analytics work together</a:t>
            </a:r>
          </a:p>
          <a:p>
            <a:pPr lvl="1">
              <a:buFont typeface="Arial" panose="020B0604020202020204" pitchFamily="34" charset="0"/>
              <a:buChar char="•"/>
            </a:pPr>
            <a:r>
              <a:rPr lang="en-US" sz="1400" b="0" i="0" dirty="0">
                <a:solidFill>
                  <a:srgbClr val="3D3B49"/>
                </a:solidFill>
                <a:effectLst/>
                <a:latin typeface="+mn-lt"/>
                <a:cs typeface="Arial" panose="020B0604020202020204" pitchFamily="34" charset="0"/>
              </a:rPr>
              <a:t>Traditional BI vs. modern BI</a:t>
            </a:r>
          </a:p>
          <a:p>
            <a:pPr lvl="1">
              <a:buFont typeface="Arial" panose="020B0604020202020204" pitchFamily="34" charset="0"/>
              <a:buChar char="•"/>
            </a:pPr>
            <a:r>
              <a:rPr lang="en-US" sz="1400" b="0" i="0" dirty="0">
                <a:solidFill>
                  <a:srgbClr val="3D3B49"/>
                </a:solidFill>
                <a:effectLst/>
                <a:latin typeface="+mn-lt"/>
                <a:cs typeface="Arial" panose="020B0604020202020204" pitchFamily="34" charset="0"/>
              </a:rPr>
              <a:t>What are the benefits of business intelligence</a:t>
            </a:r>
          </a:p>
          <a:p>
            <a:pPr lvl="1">
              <a:buFont typeface="Arial" panose="020B0604020202020204" pitchFamily="34" charset="0"/>
              <a:buChar char="•"/>
            </a:pPr>
            <a:r>
              <a:rPr lang="en-US" sz="1400" b="0" i="0" dirty="0">
                <a:solidFill>
                  <a:srgbClr val="3D3B49"/>
                </a:solidFill>
                <a:effectLst/>
                <a:latin typeface="+mn-lt"/>
                <a:cs typeface="Arial" panose="020B0604020202020204" pitchFamily="34" charset="0"/>
              </a:rPr>
              <a:t>The categories of BI analysis: predictive, descriptive, &amp; prescriptive</a:t>
            </a:r>
          </a:p>
          <a:p>
            <a:pPr lvl="1">
              <a:buFont typeface="Arial" panose="020B0604020202020204" pitchFamily="34" charset="0"/>
              <a:buChar char="•"/>
            </a:pPr>
            <a:r>
              <a:rPr lang="en-US" sz="1400" b="0" i="0" dirty="0">
                <a:solidFill>
                  <a:srgbClr val="3D3B49"/>
                </a:solidFill>
                <a:effectLst/>
                <a:latin typeface="+mn-lt"/>
                <a:cs typeface="Arial" panose="020B0604020202020204" pitchFamily="34" charset="0"/>
              </a:rPr>
              <a:t>Explore BI dashboards and why are they important</a:t>
            </a:r>
          </a:p>
          <a:p>
            <a:pPr lvl="1">
              <a:buFont typeface="Arial" panose="020B0604020202020204" pitchFamily="34" charset="0"/>
              <a:buChar char="•"/>
            </a:pPr>
            <a:r>
              <a:rPr lang="en-US" sz="1400" b="0" i="0" dirty="0">
                <a:solidFill>
                  <a:srgbClr val="3D3B49"/>
                </a:solidFill>
                <a:effectLst/>
                <a:latin typeface="+mn-lt"/>
                <a:cs typeface="Arial" panose="020B0604020202020204" pitchFamily="34" charset="0"/>
              </a:rPr>
              <a:t>Popular BI tools</a:t>
            </a:r>
          </a:p>
          <a:p>
            <a:pPr lvl="1">
              <a:buFont typeface="Arial" panose="020B0604020202020204" pitchFamily="34" charset="0"/>
              <a:buChar char="•"/>
            </a:pPr>
            <a:r>
              <a:rPr lang="en-US" sz="1400" b="0" i="0" dirty="0">
                <a:solidFill>
                  <a:srgbClr val="3D3B49"/>
                </a:solidFill>
                <a:effectLst/>
                <a:latin typeface="+mn-lt"/>
                <a:cs typeface="Arial" panose="020B0604020202020204" pitchFamily="34" charset="0"/>
              </a:rPr>
              <a:t>Data wrangling with Python</a:t>
            </a:r>
          </a:p>
          <a:p>
            <a:pPr marL="0" indent="0">
              <a:buNone/>
            </a:pPr>
            <a:endParaRPr lang="en-US" dirty="0"/>
          </a:p>
        </p:txBody>
      </p:sp>
      <p:pic>
        <p:nvPicPr>
          <p:cNvPr id="2050" name="Picture 2" descr="Folium and bokeh python - donplan">
            <a:extLst>
              <a:ext uri="{FF2B5EF4-FFF2-40B4-BE49-F238E27FC236}">
                <a16:creationId xmlns:a16="http://schemas.microsoft.com/office/drawing/2014/main" id="{8FBEBBFA-AE03-A169-1E7E-5105B2643EE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722730" y="2753709"/>
            <a:ext cx="4143448" cy="25831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1BB383-DA66-A73B-444B-3EC77DF7FCD0}"/>
              </a:ext>
            </a:extLst>
          </p:cNvPr>
          <p:cNvSpPr txBox="1"/>
          <p:nvPr/>
        </p:nvSpPr>
        <p:spPr>
          <a:xfrm>
            <a:off x="683172" y="6537434"/>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
        <p:nvSpPr>
          <p:cNvPr id="5" name="TextBox 4">
            <a:extLst>
              <a:ext uri="{FF2B5EF4-FFF2-40B4-BE49-F238E27FC236}">
                <a16:creationId xmlns:a16="http://schemas.microsoft.com/office/drawing/2014/main" id="{472635EC-C346-A9F7-027A-39122BE03CF5}"/>
              </a:ext>
            </a:extLst>
          </p:cNvPr>
          <p:cNvSpPr txBox="1"/>
          <p:nvPr/>
        </p:nvSpPr>
        <p:spPr>
          <a:xfrm>
            <a:off x="1135117" y="6589986"/>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
        <p:nvSpPr>
          <p:cNvPr id="6" name="TextBox 5">
            <a:extLst>
              <a:ext uri="{FF2B5EF4-FFF2-40B4-BE49-F238E27FC236}">
                <a16:creationId xmlns:a16="http://schemas.microsoft.com/office/drawing/2014/main" id="{6CFA4676-0819-80EA-4043-FFCDA53AE77F}"/>
              </a:ext>
            </a:extLst>
          </p:cNvPr>
          <p:cNvSpPr txBox="1"/>
          <p:nvPr/>
        </p:nvSpPr>
        <p:spPr>
          <a:xfrm>
            <a:off x="588579" y="6579476"/>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
        <p:nvSpPr>
          <p:cNvPr id="7" name="TextBox 6">
            <a:extLst>
              <a:ext uri="{FF2B5EF4-FFF2-40B4-BE49-F238E27FC236}">
                <a16:creationId xmlns:a16="http://schemas.microsoft.com/office/drawing/2014/main" id="{AD9693ED-BF89-E0B6-FE86-1BF8FDF39F61}"/>
              </a:ext>
            </a:extLst>
          </p:cNvPr>
          <p:cNvSpPr txBox="1"/>
          <p:nvPr/>
        </p:nvSpPr>
        <p:spPr>
          <a:xfrm>
            <a:off x="9028386" y="6001407"/>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Tree>
    <p:extLst>
      <p:ext uri="{BB962C8B-B14F-4D97-AF65-F5344CB8AC3E}">
        <p14:creationId xmlns:p14="http://schemas.microsoft.com/office/powerpoint/2010/main" val="4060394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E3B75-ACD3-2078-C821-FBCD9B311114}"/>
              </a:ext>
            </a:extLst>
          </p:cNvPr>
          <p:cNvSpPr>
            <a:spLocks noGrp="1"/>
          </p:cNvSpPr>
          <p:nvPr>
            <p:ph type="title"/>
          </p:nvPr>
        </p:nvSpPr>
        <p:spPr>
          <a:xfrm>
            <a:off x="1024129" y="133350"/>
            <a:ext cx="9720072" cy="896743"/>
          </a:xfrm>
        </p:spPr>
        <p:txBody>
          <a:bodyPr/>
          <a:lstStyle/>
          <a:p>
            <a:pPr algn="ctr"/>
            <a:r>
              <a:rPr lang="en-US" sz="2400" b="1" dirty="0">
                <a:latin typeface="+mj-lt"/>
              </a:rPr>
              <a:t>Data visualization principles</a:t>
            </a:r>
          </a:p>
        </p:txBody>
      </p:sp>
      <p:sp>
        <p:nvSpPr>
          <p:cNvPr id="3" name="Content Placeholder 2">
            <a:extLst>
              <a:ext uri="{FF2B5EF4-FFF2-40B4-BE49-F238E27FC236}">
                <a16:creationId xmlns:a16="http://schemas.microsoft.com/office/drawing/2014/main" id="{41FD67CC-7863-CA10-3277-3F2CDF26D6D3}"/>
              </a:ext>
            </a:extLst>
          </p:cNvPr>
          <p:cNvSpPr>
            <a:spLocks noGrp="1"/>
          </p:cNvSpPr>
          <p:nvPr>
            <p:ph idx="1"/>
          </p:nvPr>
        </p:nvSpPr>
        <p:spPr>
          <a:xfrm>
            <a:off x="1024128" y="1135117"/>
            <a:ext cx="9720073" cy="5174244"/>
          </a:xfrm>
        </p:spPr>
        <p:txBody>
          <a:bodyPr/>
          <a:lstStyle/>
          <a:p>
            <a:pPr>
              <a:lnSpc>
                <a:spcPct val="150000"/>
              </a:lnSpc>
            </a:pPr>
            <a:r>
              <a:rPr lang="en-US" sz="1600" b="1" u="sng" dirty="0">
                <a:latin typeface="+mn-lt"/>
                <a:cs typeface="Calibri" panose="020F0502020204030204" pitchFamily="34" charset="0"/>
              </a:rPr>
              <a:t>Highlight the important information:</a:t>
            </a:r>
          </a:p>
          <a:p>
            <a:pPr lvl="1">
              <a:lnSpc>
                <a:spcPct val="150000"/>
              </a:lnSpc>
              <a:buFont typeface="Wingdings" pitchFamily="2" charset="2"/>
              <a:buChar char="Ø"/>
            </a:pPr>
            <a:r>
              <a:rPr lang="en-US" sz="1600" b="0" i="0" dirty="0">
                <a:solidFill>
                  <a:srgbClr val="333333"/>
                </a:solidFill>
                <a:effectLst/>
                <a:latin typeface="+mn-lt"/>
              </a:rPr>
              <a:t>Data visualizations tell a story. By highlighting the most crucial information first, viewers can see what the story is all about. </a:t>
            </a:r>
          </a:p>
          <a:p>
            <a:pPr lvl="1">
              <a:lnSpc>
                <a:spcPct val="150000"/>
              </a:lnSpc>
              <a:buFont typeface="Wingdings" pitchFamily="2" charset="2"/>
              <a:buChar char="Ø"/>
            </a:pPr>
            <a:r>
              <a:rPr lang="en-US" sz="1600" b="0" i="0" dirty="0">
                <a:solidFill>
                  <a:srgbClr val="333333"/>
                </a:solidFill>
                <a:effectLst/>
                <a:latin typeface="+mn-lt"/>
              </a:rPr>
              <a:t>You can also use the position of the data to create emphasis. For Western audiences, the top-left is considered prime real estate. </a:t>
            </a:r>
          </a:p>
          <a:p>
            <a:pPr lvl="1">
              <a:lnSpc>
                <a:spcPct val="150000"/>
              </a:lnSpc>
              <a:buFont typeface="Wingdings" pitchFamily="2" charset="2"/>
              <a:buChar char="Ø"/>
            </a:pPr>
            <a:r>
              <a:rPr lang="en-US" sz="1600" b="0" i="0" dirty="0">
                <a:solidFill>
                  <a:srgbClr val="333333"/>
                </a:solidFill>
                <a:effectLst/>
                <a:latin typeface="+mn-lt"/>
              </a:rPr>
              <a:t> e.</a:t>
            </a:r>
            <a:r>
              <a:rPr lang="en-US" sz="1600" dirty="0">
                <a:solidFill>
                  <a:srgbClr val="333333"/>
                </a:solidFill>
                <a:latin typeface="+mn-lt"/>
              </a:rPr>
              <a:t>g.</a:t>
            </a:r>
            <a:r>
              <a:rPr lang="en-US" sz="1600" b="0" i="0" dirty="0">
                <a:solidFill>
                  <a:srgbClr val="333333"/>
                </a:solidFill>
                <a:effectLst/>
                <a:latin typeface="+mn-lt"/>
              </a:rPr>
              <a:t>, total sales by month is likely the most important information for audience, </a:t>
            </a:r>
            <a:r>
              <a:rPr lang="en-US" sz="1600" b="0" i="0" dirty="0" err="1">
                <a:solidFill>
                  <a:srgbClr val="333333"/>
                </a:solidFill>
                <a:effectLst/>
                <a:latin typeface="+mn-lt"/>
              </a:rPr>
              <a:t>Liveboard</a:t>
            </a:r>
            <a:r>
              <a:rPr lang="en-US" sz="1600" b="0" i="0" dirty="0">
                <a:solidFill>
                  <a:srgbClr val="333333"/>
                </a:solidFill>
                <a:effectLst/>
                <a:latin typeface="+mn-lt"/>
              </a:rPr>
              <a:t> show that data in the top-left. </a:t>
            </a:r>
          </a:p>
          <a:p>
            <a:pPr marL="0" indent="0">
              <a:buNone/>
            </a:pPr>
            <a:endParaRPr lang="en-US" sz="2000" b="1" u="sng" dirty="0">
              <a:latin typeface="Calibri" panose="020F0502020204030204" pitchFamily="34" charset="0"/>
              <a:cs typeface="Calibri" panose="020F0502020204030204" pitchFamily="34" charset="0"/>
            </a:endParaRPr>
          </a:p>
        </p:txBody>
      </p:sp>
      <p:sp>
        <p:nvSpPr>
          <p:cNvPr id="6" name="Footer Placeholder 5">
            <a:extLst>
              <a:ext uri="{FF2B5EF4-FFF2-40B4-BE49-F238E27FC236}">
                <a16:creationId xmlns:a16="http://schemas.microsoft.com/office/drawing/2014/main" id="{64F86742-0909-274B-5098-7E917B8A940C}"/>
              </a:ext>
            </a:extLst>
          </p:cNvPr>
          <p:cNvSpPr>
            <a:spLocks noGrp="1"/>
          </p:cNvSpPr>
          <p:nvPr>
            <p:ph type="ftr" sz="quarter" idx="4294967295"/>
          </p:nvPr>
        </p:nvSpPr>
        <p:spPr>
          <a:xfrm>
            <a:off x="7727324" y="6587331"/>
            <a:ext cx="4464676" cy="137319"/>
          </a:xfrm>
        </p:spPr>
        <p:txBody>
          <a:bodyPr/>
          <a:lstStyle/>
          <a:p>
            <a:r>
              <a:rPr lang="en-US" sz="900" dirty="0">
                <a:latin typeface="Calibri" panose="020F0502020204030204" pitchFamily="34" charset="0"/>
                <a:cs typeface="Calibri" panose="020F0502020204030204" pitchFamily="34" charset="0"/>
              </a:rPr>
              <a:t>https://</a:t>
            </a:r>
            <a:r>
              <a:rPr lang="en-US" sz="900" dirty="0" err="1">
                <a:latin typeface="Calibri" panose="020F0502020204030204" pitchFamily="34" charset="0"/>
                <a:cs typeface="Calibri" panose="020F0502020204030204" pitchFamily="34" charset="0"/>
              </a:rPr>
              <a:t>www.thoughtspot.com</a:t>
            </a:r>
            <a:r>
              <a:rPr lang="en-US" sz="900" dirty="0">
                <a:latin typeface="Calibri" panose="020F0502020204030204" pitchFamily="34" charset="0"/>
                <a:cs typeface="Calibri" panose="020F0502020204030204" pitchFamily="34" charset="0"/>
              </a:rPr>
              <a:t>/data-trends/data-visualization/data-visualization-principles</a:t>
            </a:r>
          </a:p>
        </p:txBody>
      </p:sp>
      <p:pic>
        <p:nvPicPr>
          <p:cNvPr id="5" name="Picture 4" descr="A screenshot of a computer&#10;&#10;Description automatically generated">
            <a:extLst>
              <a:ext uri="{FF2B5EF4-FFF2-40B4-BE49-F238E27FC236}">
                <a16:creationId xmlns:a16="http://schemas.microsoft.com/office/drawing/2014/main" id="{57194032-EA3A-3B42-F6FD-A25E83218B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1259" y="4012582"/>
            <a:ext cx="4971394" cy="2574749"/>
          </a:xfrm>
          <a:prstGeom prst="rect">
            <a:avLst/>
          </a:prstGeom>
        </p:spPr>
      </p:pic>
    </p:spTree>
    <p:extLst>
      <p:ext uri="{BB962C8B-B14F-4D97-AF65-F5344CB8AC3E}">
        <p14:creationId xmlns:p14="http://schemas.microsoft.com/office/powerpoint/2010/main" val="3032333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BB97-0AED-334C-5376-EB5E88280EDF}"/>
              </a:ext>
            </a:extLst>
          </p:cNvPr>
          <p:cNvSpPr>
            <a:spLocks noGrp="1"/>
          </p:cNvSpPr>
          <p:nvPr>
            <p:ph type="title"/>
          </p:nvPr>
        </p:nvSpPr>
        <p:spPr>
          <a:xfrm>
            <a:off x="1034638" y="126545"/>
            <a:ext cx="9720072" cy="707556"/>
          </a:xfrm>
        </p:spPr>
        <p:txBody>
          <a:bodyPr>
            <a:normAutofit/>
          </a:bodyPr>
          <a:lstStyle/>
          <a:p>
            <a:pPr algn="ctr"/>
            <a:r>
              <a:rPr lang="en-US" sz="2400" b="1" dirty="0">
                <a:latin typeface="+mj-lt"/>
              </a:rPr>
              <a:t>Data visualization principles</a:t>
            </a:r>
          </a:p>
        </p:txBody>
      </p:sp>
      <p:sp>
        <p:nvSpPr>
          <p:cNvPr id="3" name="Content Placeholder 2">
            <a:extLst>
              <a:ext uri="{FF2B5EF4-FFF2-40B4-BE49-F238E27FC236}">
                <a16:creationId xmlns:a16="http://schemas.microsoft.com/office/drawing/2014/main" id="{7E89D2ED-4491-747D-75C8-5E14A0671CBF}"/>
              </a:ext>
            </a:extLst>
          </p:cNvPr>
          <p:cNvSpPr>
            <a:spLocks noGrp="1"/>
          </p:cNvSpPr>
          <p:nvPr>
            <p:ph idx="1"/>
          </p:nvPr>
        </p:nvSpPr>
        <p:spPr>
          <a:xfrm>
            <a:off x="593966" y="1287517"/>
            <a:ext cx="9720073" cy="5090160"/>
          </a:xfrm>
        </p:spPr>
        <p:txBody>
          <a:bodyPr>
            <a:noAutofit/>
          </a:bodyPr>
          <a:lstStyle/>
          <a:p>
            <a:pPr algn="just">
              <a:lnSpc>
                <a:spcPct val="170000"/>
              </a:lnSpc>
            </a:pPr>
            <a:r>
              <a:rPr lang="en-US" sz="1400" b="1" u="sng" dirty="0">
                <a:latin typeface="+mn-lt"/>
                <a:cs typeface="Calibri" panose="020F0502020204030204" pitchFamily="34" charset="0"/>
              </a:rPr>
              <a:t>Avoid clutter:</a:t>
            </a:r>
          </a:p>
          <a:p>
            <a:pPr lvl="1" algn="just">
              <a:lnSpc>
                <a:spcPct val="170000"/>
              </a:lnSpc>
              <a:buFont typeface="Wingdings" pitchFamily="2" charset="2"/>
              <a:buChar char="Ø"/>
            </a:pPr>
            <a:r>
              <a:rPr lang="en-US" sz="1400" b="0" i="0" dirty="0">
                <a:solidFill>
                  <a:srgbClr val="333333"/>
                </a:solidFill>
                <a:effectLst/>
                <a:latin typeface="+mn-lt"/>
                <a:cs typeface="Calibri" panose="020F0502020204030204" pitchFamily="34" charset="0"/>
              </a:rPr>
              <a:t>If you try to put too much information in the same visualization, the actionable information gets lost in the noise. </a:t>
            </a:r>
          </a:p>
          <a:p>
            <a:pPr lvl="1" algn="just">
              <a:lnSpc>
                <a:spcPct val="170000"/>
              </a:lnSpc>
              <a:buFont typeface="Wingdings" pitchFamily="2" charset="2"/>
              <a:buChar char="Ø"/>
            </a:pPr>
            <a:r>
              <a:rPr lang="en-US" sz="1400" b="0" i="0" dirty="0">
                <a:solidFill>
                  <a:srgbClr val="333333"/>
                </a:solidFill>
                <a:effectLst/>
                <a:latin typeface="+mn-lt"/>
                <a:cs typeface="Calibri" panose="020F0502020204030204" pitchFamily="34" charset="0"/>
              </a:rPr>
              <a:t>Instead, it’s better to encourage the viewer to discover information through progressive </a:t>
            </a:r>
            <a:r>
              <a:rPr lang="en-US" sz="1400" b="1" i="1" dirty="0">
                <a:solidFill>
                  <a:srgbClr val="333333"/>
                </a:solidFill>
                <a:effectLst/>
                <a:latin typeface="+mn-lt"/>
                <a:cs typeface="Calibri" panose="020F0502020204030204" pitchFamily="34" charset="0"/>
              </a:rPr>
              <a:t>disclosure–revealing </a:t>
            </a:r>
            <a:r>
              <a:rPr lang="en-US" sz="1400" b="0" i="0" dirty="0">
                <a:solidFill>
                  <a:srgbClr val="333333"/>
                </a:solidFill>
                <a:effectLst/>
                <a:latin typeface="+mn-lt"/>
                <a:cs typeface="Calibri" panose="020F0502020204030204" pitchFamily="34" charset="0"/>
              </a:rPr>
              <a:t>each piece of information as you go to build a complete picture.  </a:t>
            </a:r>
          </a:p>
          <a:p>
            <a:pPr lvl="1" algn="just">
              <a:lnSpc>
                <a:spcPct val="170000"/>
              </a:lnSpc>
              <a:buFont typeface="Wingdings" pitchFamily="2" charset="2"/>
              <a:buChar char="Ø"/>
            </a:pPr>
            <a:r>
              <a:rPr lang="en-US" sz="1400" b="0" i="0" dirty="0">
                <a:solidFill>
                  <a:srgbClr val="333333"/>
                </a:solidFill>
                <a:effectLst/>
                <a:latin typeface="+mn-lt"/>
                <a:cs typeface="Calibri" panose="020F0502020204030204" pitchFamily="34" charset="0"/>
              </a:rPr>
              <a:t>For instance, start by just showing the highest level data in your presentation and  progressively drill down into the data to answer questions from your audience</a:t>
            </a:r>
          </a:p>
          <a:p>
            <a:pPr algn="just">
              <a:lnSpc>
                <a:spcPct val="170000"/>
              </a:lnSpc>
            </a:pPr>
            <a:r>
              <a:rPr lang="en-US" sz="1400" b="1" u="sng" dirty="0">
                <a:solidFill>
                  <a:srgbClr val="333333"/>
                </a:solidFill>
                <a:latin typeface="+mn-lt"/>
                <a:cs typeface="Calibri" panose="020F0502020204030204" pitchFamily="34" charset="0"/>
              </a:rPr>
              <a:t> 5 categories of clutter:</a:t>
            </a:r>
          </a:p>
          <a:p>
            <a:pPr lvl="1" algn="just">
              <a:lnSpc>
                <a:spcPct val="170000"/>
              </a:lnSpc>
              <a:buFont typeface="Wingdings" pitchFamily="2" charset="2"/>
              <a:buChar char="Ø"/>
            </a:pPr>
            <a:r>
              <a:rPr lang="en-US" sz="1400" b="1" i="0" dirty="0">
                <a:solidFill>
                  <a:srgbClr val="333333"/>
                </a:solidFill>
                <a:effectLst/>
                <a:latin typeface="+mn-lt"/>
                <a:cs typeface="Calibri" panose="020F0502020204030204" pitchFamily="34" charset="0"/>
              </a:rPr>
              <a:t>Frame: </a:t>
            </a:r>
            <a:r>
              <a:rPr lang="en-US" sz="1400" b="0" i="0" dirty="0">
                <a:solidFill>
                  <a:srgbClr val="333333"/>
                </a:solidFill>
                <a:effectLst/>
                <a:latin typeface="+mn-lt"/>
                <a:cs typeface="Calibri" panose="020F0502020204030204" pitchFamily="34" charset="0"/>
              </a:rPr>
              <a:t>The background area of the chart.</a:t>
            </a:r>
          </a:p>
          <a:p>
            <a:pPr lvl="1" algn="just">
              <a:lnSpc>
                <a:spcPct val="170000"/>
              </a:lnSpc>
              <a:buFont typeface="Wingdings" pitchFamily="2" charset="2"/>
              <a:buChar char="Ø"/>
            </a:pPr>
            <a:r>
              <a:rPr lang="en-US" sz="1400" b="1" i="0" dirty="0">
                <a:solidFill>
                  <a:srgbClr val="333333"/>
                </a:solidFill>
                <a:effectLst/>
                <a:latin typeface="+mn-lt"/>
                <a:cs typeface="Calibri" panose="020F0502020204030204" pitchFamily="34" charset="0"/>
              </a:rPr>
              <a:t>Graphical objects:</a:t>
            </a:r>
            <a:r>
              <a:rPr lang="en-US" sz="1400" b="0" i="0" dirty="0">
                <a:solidFill>
                  <a:srgbClr val="333333"/>
                </a:solidFill>
                <a:effectLst/>
                <a:latin typeface="+mn-lt"/>
                <a:cs typeface="Calibri" panose="020F0502020204030204" pitchFamily="34" charset="0"/>
              </a:rPr>
              <a:t> The elements that are used to visualize or display the data values.</a:t>
            </a:r>
          </a:p>
          <a:p>
            <a:pPr lvl="1" algn="just">
              <a:lnSpc>
                <a:spcPct val="170000"/>
              </a:lnSpc>
              <a:buFont typeface="Wingdings" pitchFamily="2" charset="2"/>
              <a:buChar char="Ø"/>
            </a:pPr>
            <a:r>
              <a:rPr lang="en-US" sz="1400" b="1" i="0" dirty="0">
                <a:solidFill>
                  <a:srgbClr val="333333"/>
                </a:solidFill>
                <a:effectLst/>
                <a:latin typeface="+mn-lt"/>
                <a:cs typeface="Calibri" panose="020F0502020204030204" pitchFamily="34" charset="0"/>
              </a:rPr>
              <a:t>Axes:</a:t>
            </a:r>
            <a:r>
              <a:rPr lang="en-US" sz="1400" b="0" i="0" dirty="0">
                <a:solidFill>
                  <a:srgbClr val="333333"/>
                </a:solidFill>
                <a:effectLst/>
                <a:latin typeface="+mn-lt"/>
                <a:cs typeface="Calibri" panose="020F0502020204030204" pitchFamily="34" charset="0"/>
              </a:rPr>
              <a:t> The reference lines along the edges of the frame.</a:t>
            </a:r>
          </a:p>
          <a:p>
            <a:pPr lvl="1" algn="just">
              <a:lnSpc>
                <a:spcPct val="170000"/>
              </a:lnSpc>
              <a:buFont typeface="Wingdings" pitchFamily="2" charset="2"/>
              <a:buChar char="Ø"/>
            </a:pPr>
            <a:r>
              <a:rPr lang="en-US" sz="1400" b="1" i="0" dirty="0">
                <a:solidFill>
                  <a:srgbClr val="333333"/>
                </a:solidFill>
                <a:effectLst/>
                <a:latin typeface="+mn-lt"/>
                <a:cs typeface="Calibri" panose="020F0502020204030204" pitchFamily="34" charset="0"/>
              </a:rPr>
              <a:t>Labels:</a:t>
            </a:r>
            <a:r>
              <a:rPr lang="en-US" sz="1400" b="0" i="0" dirty="0">
                <a:solidFill>
                  <a:srgbClr val="333333"/>
                </a:solidFill>
                <a:effectLst/>
                <a:latin typeface="+mn-lt"/>
                <a:cs typeface="Calibri" panose="020F0502020204030204" pitchFamily="34" charset="0"/>
              </a:rPr>
              <a:t> All text elements that describe the chart’s data values, axes, etc.</a:t>
            </a:r>
          </a:p>
          <a:p>
            <a:pPr lvl="1" algn="just">
              <a:lnSpc>
                <a:spcPct val="170000"/>
              </a:lnSpc>
              <a:buFont typeface="Wingdings" pitchFamily="2" charset="2"/>
              <a:buChar char="Ø"/>
            </a:pPr>
            <a:r>
              <a:rPr lang="en-US" sz="1400" b="1" i="0" dirty="0">
                <a:solidFill>
                  <a:srgbClr val="333333"/>
                </a:solidFill>
                <a:effectLst/>
                <a:latin typeface="+mn-lt"/>
                <a:cs typeface="Calibri" panose="020F0502020204030204" pitchFamily="34" charset="0"/>
              </a:rPr>
              <a:t>Overlay objects:</a:t>
            </a:r>
            <a:r>
              <a:rPr lang="en-US" sz="1400" b="0" i="0" dirty="0">
                <a:solidFill>
                  <a:srgbClr val="333333"/>
                </a:solidFill>
                <a:effectLst/>
                <a:latin typeface="+mn-lt"/>
                <a:cs typeface="Calibri" panose="020F0502020204030204" pitchFamily="34" charset="0"/>
              </a:rPr>
              <a:t> All elements that are overlaid or inserted into the chart for explanatory purposes.</a:t>
            </a:r>
          </a:p>
          <a:p>
            <a:pPr algn="just">
              <a:lnSpc>
                <a:spcPct val="150000"/>
              </a:lnSpc>
              <a:buFont typeface="Wingdings" pitchFamily="2" charset="2"/>
              <a:buChar char="Ø"/>
            </a:pPr>
            <a:endParaRPr lang="en-US" sz="1400" b="1" i="0" u="sng" dirty="0">
              <a:solidFill>
                <a:srgbClr val="333333"/>
              </a:solidFill>
              <a:effectLst/>
              <a:latin typeface="+mn-lt"/>
              <a:cs typeface="Calibri" panose="020F0502020204030204" pitchFamily="34" charset="0"/>
            </a:endParaRPr>
          </a:p>
          <a:p>
            <a:pPr>
              <a:buFont typeface="Wingdings" pitchFamily="2" charset="2"/>
              <a:buChar char="Ø"/>
            </a:pPr>
            <a:br>
              <a:rPr lang="en-US" sz="1400" dirty="0">
                <a:latin typeface="+mn-lt"/>
              </a:rPr>
            </a:br>
            <a:endParaRPr lang="en-US" sz="1400" b="1" u="sng" dirty="0">
              <a:latin typeface="+mn-lt"/>
              <a:cs typeface="Calibri" panose="020F0502020204030204" pitchFamily="34" charset="0"/>
            </a:endParaRPr>
          </a:p>
        </p:txBody>
      </p:sp>
      <p:pic>
        <p:nvPicPr>
          <p:cNvPr id="5" name="Picture 4">
            <a:extLst>
              <a:ext uri="{FF2B5EF4-FFF2-40B4-BE49-F238E27FC236}">
                <a16:creationId xmlns:a16="http://schemas.microsoft.com/office/drawing/2014/main" id="{58FD4C8C-B713-622A-E721-6EC23EA215C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15036" y="3573515"/>
            <a:ext cx="4175195" cy="2331602"/>
          </a:xfrm>
          <a:prstGeom prst="rect">
            <a:avLst/>
          </a:prstGeom>
        </p:spPr>
      </p:pic>
    </p:spTree>
    <p:extLst>
      <p:ext uri="{BB962C8B-B14F-4D97-AF65-F5344CB8AC3E}">
        <p14:creationId xmlns:p14="http://schemas.microsoft.com/office/powerpoint/2010/main" val="3590476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587C2-C866-6616-4259-BDFA5801EB1A}"/>
              </a:ext>
            </a:extLst>
          </p:cNvPr>
          <p:cNvSpPr>
            <a:spLocks noGrp="1"/>
          </p:cNvSpPr>
          <p:nvPr>
            <p:ph type="title"/>
          </p:nvPr>
        </p:nvSpPr>
        <p:spPr>
          <a:xfrm>
            <a:off x="1057790" y="141668"/>
            <a:ext cx="10064239" cy="654503"/>
          </a:xfrm>
        </p:spPr>
        <p:txBody>
          <a:bodyPr/>
          <a:lstStyle/>
          <a:p>
            <a:pPr algn="ctr"/>
            <a:r>
              <a:rPr lang="en-US" sz="2800" b="1" dirty="0">
                <a:latin typeface="+mj-lt"/>
              </a:rPr>
              <a:t>Poll Question</a:t>
            </a:r>
          </a:p>
        </p:txBody>
      </p:sp>
      <p:sp>
        <p:nvSpPr>
          <p:cNvPr id="3" name="Content Placeholder 2">
            <a:extLst>
              <a:ext uri="{FF2B5EF4-FFF2-40B4-BE49-F238E27FC236}">
                <a16:creationId xmlns:a16="http://schemas.microsoft.com/office/drawing/2014/main" id="{072F39CD-06B8-18F6-7331-E6F069D27DB9}"/>
              </a:ext>
            </a:extLst>
          </p:cNvPr>
          <p:cNvSpPr>
            <a:spLocks noGrp="1"/>
          </p:cNvSpPr>
          <p:nvPr>
            <p:ph idx="1"/>
          </p:nvPr>
        </p:nvSpPr>
        <p:spPr/>
        <p:txBody>
          <a:bodyPr/>
          <a:lstStyle/>
          <a:p>
            <a:pPr algn="just">
              <a:lnSpc>
                <a:spcPct val="200000"/>
              </a:lnSpc>
            </a:pPr>
            <a:r>
              <a:rPr lang="en-US" sz="2400" dirty="0">
                <a:latin typeface="+mn-lt"/>
              </a:rPr>
              <a:t>Which chart type shows trends and patterns over time?(single selection)</a:t>
            </a:r>
          </a:p>
          <a:p>
            <a:pPr lvl="1" algn="just">
              <a:lnSpc>
                <a:spcPct val="200000"/>
              </a:lnSpc>
            </a:pPr>
            <a:r>
              <a:rPr lang="en-US" sz="2400" dirty="0">
                <a:latin typeface="+mn-lt"/>
              </a:rPr>
              <a:t>Bar charts</a:t>
            </a:r>
          </a:p>
          <a:p>
            <a:pPr lvl="1" algn="just">
              <a:lnSpc>
                <a:spcPct val="200000"/>
              </a:lnSpc>
            </a:pPr>
            <a:r>
              <a:rPr lang="en-US" sz="2400" dirty="0">
                <a:latin typeface="+mn-lt"/>
              </a:rPr>
              <a:t>Scatter plots</a:t>
            </a:r>
          </a:p>
          <a:p>
            <a:pPr lvl="1" algn="just">
              <a:lnSpc>
                <a:spcPct val="200000"/>
              </a:lnSpc>
            </a:pPr>
            <a:r>
              <a:rPr lang="en-US" sz="2400" dirty="0">
                <a:latin typeface="+mn-lt"/>
              </a:rPr>
              <a:t>Line charts</a:t>
            </a:r>
          </a:p>
          <a:p>
            <a:pPr lvl="1" algn="just">
              <a:lnSpc>
                <a:spcPct val="200000"/>
              </a:lnSpc>
            </a:pPr>
            <a:r>
              <a:rPr lang="en-US" sz="2400" dirty="0">
                <a:latin typeface="+mn-lt"/>
              </a:rPr>
              <a:t>Pie charts</a:t>
            </a:r>
          </a:p>
          <a:p>
            <a:pPr marL="1142972" lvl="2" indent="0">
              <a:buNone/>
            </a:pPr>
            <a:endParaRPr lang="en-US" dirty="0"/>
          </a:p>
        </p:txBody>
      </p:sp>
    </p:spTree>
    <p:extLst>
      <p:ext uri="{BB962C8B-B14F-4D97-AF65-F5344CB8AC3E}">
        <p14:creationId xmlns:p14="http://schemas.microsoft.com/office/powerpoint/2010/main" val="1999518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A8DBE-25D4-D326-C758-16C9D7096B50}"/>
              </a:ext>
            </a:extLst>
          </p:cNvPr>
          <p:cNvSpPr>
            <a:spLocks noGrp="1"/>
          </p:cNvSpPr>
          <p:nvPr>
            <p:ph type="title"/>
          </p:nvPr>
        </p:nvSpPr>
        <p:spPr>
          <a:xfrm>
            <a:off x="1024127" y="178676"/>
            <a:ext cx="9720072" cy="635875"/>
          </a:xfrm>
        </p:spPr>
        <p:txBody>
          <a:bodyPr>
            <a:noAutofit/>
          </a:bodyPr>
          <a:lstStyle/>
          <a:p>
            <a:pPr algn="ctr"/>
            <a:r>
              <a:rPr lang="en-US" sz="2400" b="1" dirty="0">
                <a:latin typeface="+mj-lt"/>
                <a:cs typeface="Calibri" panose="020F0502020204030204" pitchFamily="34" charset="0"/>
              </a:rPr>
              <a:t>Data Visualization Approaches &amp; Examples</a:t>
            </a:r>
            <a:br>
              <a:rPr lang="en-US" sz="2400" b="1" dirty="0">
                <a:latin typeface="+mj-lt"/>
                <a:cs typeface="Calibri" panose="020F0502020204030204" pitchFamily="34" charset="0"/>
              </a:rPr>
            </a:br>
            <a:endParaRPr lang="en-US" sz="2400" b="1" dirty="0">
              <a:latin typeface="+mj-lt"/>
            </a:endParaRPr>
          </a:p>
        </p:txBody>
      </p:sp>
      <p:sp>
        <p:nvSpPr>
          <p:cNvPr id="3" name="Content Placeholder 2">
            <a:extLst>
              <a:ext uri="{FF2B5EF4-FFF2-40B4-BE49-F238E27FC236}">
                <a16:creationId xmlns:a16="http://schemas.microsoft.com/office/drawing/2014/main" id="{E5F4D355-6762-06D3-E52E-6381C8DE0FB6}"/>
              </a:ext>
            </a:extLst>
          </p:cNvPr>
          <p:cNvSpPr>
            <a:spLocks noGrp="1"/>
          </p:cNvSpPr>
          <p:nvPr>
            <p:ph idx="1"/>
          </p:nvPr>
        </p:nvSpPr>
        <p:spPr>
          <a:xfrm>
            <a:off x="1024127" y="1324303"/>
            <a:ext cx="9906632" cy="4719146"/>
          </a:xfrm>
        </p:spPr>
        <p:txBody>
          <a:bodyPr>
            <a:noAutofit/>
          </a:bodyPr>
          <a:lstStyle/>
          <a:p>
            <a:pPr algn="just">
              <a:lnSpc>
                <a:spcPct val="150000"/>
              </a:lnSpc>
              <a:buFont typeface="Arial" panose="020B0604020202020204" pitchFamily="34" charset="0"/>
              <a:buChar char="•"/>
            </a:pPr>
            <a:r>
              <a:rPr lang="en-US" sz="1600" b="0" i="0" dirty="0">
                <a:solidFill>
                  <a:srgbClr val="323C44"/>
                </a:solidFill>
                <a:effectLst/>
                <a:latin typeface="+mn-lt"/>
                <a:cs typeface="Calibri" panose="020F0502020204030204" pitchFamily="34" charset="0"/>
              </a:rPr>
              <a:t>  With dozens of chart types available, each known to suit one particular purpose or another, it is extremely important to </a:t>
            </a:r>
            <a:r>
              <a:rPr lang="en-US" sz="1600" dirty="0">
                <a:solidFill>
                  <a:srgbClr val="323C44"/>
                </a:solidFill>
                <a:latin typeface="+mn-lt"/>
                <a:cs typeface="Calibri" panose="020F0502020204030204" pitchFamily="34" charset="0"/>
              </a:rPr>
              <a:t>choose the right chart type. In fact, picking a wrong form is one of the most common — and critical — visualization mistakes.</a:t>
            </a:r>
          </a:p>
          <a:p>
            <a:pPr algn="just">
              <a:lnSpc>
                <a:spcPct val="150000"/>
              </a:lnSpc>
              <a:buFont typeface="Arial" panose="020B0604020202020204" pitchFamily="34" charset="0"/>
              <a:buChar char="•"/>
            </a:pPr>
            <a:r>
              <a:rPr lang="en-US" sz="1600" b="0" i="0" dirty="0">
                <a:solidFill>
                  <a:srgbClr val="323C44"/>
                </a:solidFill>
                <a:effectLst/>
                <a:latin typeface="+mn-lt"/>
                <a:cs typeface="Calibri" panose="020F0502020204030204" pitchFamily="34" charset="0"/>
              </a:rPr>
              <a:t>  Let’s look at seven common examples of data visualization tasks and see what chart types are the best fits. </a:t>
            </a:r>
          </a:p>
          <a:p>
            <a:pPr marL="1206231" lvl="3" indent="-285750" algn="just">
              <a:lnSpc>
                <a:spcPct val="150000"/>
              </a:lnSpc>
              <a:buFont typeface="Wingdings" pitchFamily="2" charset="2"/>
              <a:buChar char="Ø"/>
            </a:pPr>
            <a:r>
              <a:rPr lang="en-US" sz="1600" dirty="0">
                <a:solidFill>
                  <a:srgbClr val="323C44"/>
                </a:solidFill>
                <a:latin typeface="+mn-lt"/>
                <a:cs typeface="Calibri" panose="020F0502020204030204" pitchFamily="34" charset="0"/>
              </a:rPr>
              <a:t>Compare Data</a:t>
            </a:r>
          </a:p>
          <a:p>
            <a:pPr marL="1206231" lvl="3" indent="-285750" algn="just">
              <a:lnSpc>
                <a:spcPct val="150000"/>
              </a:lnSpc>
              <a:buFont typeface="Wingdings" pitchFamily="2" charset="2"/>
              <a:buChar char="Ø"/>
            </a:pPr>
            <a:r>
              <a:rPr lang="en-US" sz="1600" b="0" i="0" dirty="0">
                <a:solidFill>
                  <a:srgbClr val="323C44"/>
                </a:solidFill>
                <a:effectLst/>
                <a:latin typeface="+mn-lt"/>
                <a:cs typeface="Calibri" panose="020F0502020204030204" pitchFamily="34" charset="0"/>
              </a:rPr>
              <a:t>Explore composition &amp; part-to-whole relationship in data</a:t>
            </a:r>
          </a:p>
          <a:p>
            <a:pPr marL="1206231" lvl="3" indent="-285750" algn="just">
              <a:lnSpc>
                <a:spcPct val="150000"/>
              </a:lnSpc>
              <a:buFont typeface="Wingdings" pitchFamily="2" charset="2"/>
              <a:buChar char="Ø"/>
            </a:pPr>
            <a:r>
              <a:rPr lang="en-US" sz="1600" dirty="0">
                <a:solidFill>
                  <a:srgbClr val="323C44"/>
                </a:solidFill>
                <a:latin typeface="+mn-lt"/>
                <a:cs typeface="Calibri" panose="020F0502020204030204" pitchFamily="34" charset="0"/>
              </a:rPr>
              <a:t>Track data over time</a:t>
            </a:r>
          </a:p>
          <a:p>
            <a:pPr marL="1206231" lvl="3" indent="-285750" algn="just">
              <a:lnSpc>
                <a:spcPct val="150000"/>
              </a:lnSpc>
              <a:buFont typeface="Wingdings" pitchFamily="2" charset="2"/>
              <a:buChar char="Ø"/>
            </a:pPr>
            <a:r>
              <a:rPr lang="en-US" sz="1600" b="0" i="0" dirty="0">
                <a:solidFill>
                  <a:srgbClr val="323C44"/>
                </a:solidFill>
                <a:effectLst/>
                <a:latin typeface="+mn-lt"/>
                <a:cs typeface="Calibri" panose="020F0502020204030204" pitchFamily="34" charset="0"/>
              </a:rPr>
              <a:t>Analyze data distribution</a:t>
            </a:r>
          </a:p>
          <a:p>
            <a:pPr marL="1206231" lvl="3" indent="-285750" algn="just">
              <a:lnSpc>
                <a:spcPct val="150000"/>
              </a:lnSpc>
              <a:buFont typeface="Wingdings" pitchFamily="2" charset="2"/>
              <a:buChar char="Ø"/>
            </a:pPr>
            <a:r>
              <a:rPr lang="en-US" sz="1600" dirty="0">
                <a:solidFill>
                  <a:srgbClr val="323C44"/>
                </a:solidFill>
                <a:latin typeface="+mn-lt"/>
                <a:cs typeface="Calibri" panose="020F0502020204030204" pitchFamily="34" charset="0"/>
              </a:rPr>
              <a:t>Evaluate current performance of data</a:t>
            </a:r>
          </a:p>
          <a:p>
            <a:pPr marL="1206231" lvl="3" indent="-285750" algn="just">
              <a:lnSpc>
                <a:spcPct val="150000"/>
              </a:lnSpc>
              <a:buFont typeface="Wingdings" pitchFamily="2" charset="2"/>
              <a:buChar char="Ø"/>
            </a:pPr>
            <a:r>
              <a:rPr lang="en-US" sz="1600" b="0" i="0" dirty="0">
                <a:solidFill>
                  <a:srgbClr val="323C44"/>
                </a:solidFill>
                <a:effectLst/>
                <a:latin typeface="+mn-lt"/>
                <a:cs typeface="Calibri" panose="020F0502020204030204" pitchFamily="34" charset="0"/>
              </a:rPr>
              <a:t>Examine project data</a:t>
            </a:r>
          </a:p>
          <a:p>
            <a:pPr marL="1206231" lvl="3" indent="-285750" algn="just">
              <a:lnSpc>
                <a:spcPct val="150000"/>
              </a:lnSpc>
              <a:buFont typeface="Wingdings" pitchFamily="2" charset="2"/>
              <a:buChar char="Ø"/>
            </a:pPr>
            <a:r>
              <a:rPr lang="en-US" sz="1600" dirty="0">
                <a:solidFill>
                  <a:srgbClr val="323C44"/>
                </a:solidFill>
                <a:latin typeface="+mn-lt"/>
                <a:cs typeface="Calibri" panose="020F0502020204030204" pitchFamily="34" charset="0"/>
              </a:rPr>
              <a:t>Make sense of geographical data</a:t>
            </a:r>
            <a:endParaRPr lang="en-US" sz="1600" b="0" i="0" dirty="0">
              <a:solidFill>
                <a:srgbClr val="323C44"/>
              </a:solidFill>
              <a:effectLst/>
              <a:latin typeface="+mn-lt"/>
              <a:cs typeface="Calibri" panose="020F0502020204030204" pitchFamily="34" charset="0"/>
            </a:endParaRPr>
          </a:p>
          <a:p>
            <a:endParaRPr lang="en-US" sz="3200" i="1" dirty="0">
              <a:latin typeface="Calibri" panose="020F0502020204030204" pitchFamily="34" charset="0"/>
              <a:cs typeface="Calibri" panose="020F0502020204030204" pitchFamily="34" charset="0"/>
            </a:endParaRPr>
          </a:p>
        </p:txBody>
      </p:sp>
      <p:pic>
        <p:nvPicPr>
          <p:cNvPr id="6" name="Picture 5" descr="A computer with a search bar&#10;&#10;Description automatically generated">
            <a:extLst>
              <a:ext uri="{FF2B5EF4-FFF2-40B4-BE49-F238E27FC236}">
                <a16:creationId xmlns:a16="http://schemas.microsoft.com/office/drawing/2014/main" id="{F6E0A819-CC1A-18BF-602B-C157553922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32467" y="4298731"/>
            <a:ext cx="4641527" cy="2380593"/>
          </a:xfrm>
          <a:prstGeom prst="rect">
            <a:avLst/>
          </a:prstGeom>
        </p:spPr>
      </p:pic>
    </p:spTree>
    <p:extLst>
      <p:ext uri="{BB962C8B-B14F-4D97-AF65-F5344CB8AC3E}">
        <p14:creationId xmlns:p14="http://schemas.microsoft.com/office/powerpoint/2010/main" val="772331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E817E-6A21-7780-AB1A-06B676930EBE}"/>
              </a:ext>
            </a:extLst>
          </p:cNvPr>
          <p:cNvSpPr>
            <a:spLocks noGrp="1"/>
          </p:cNvSpPr>
          <p:nvPr>
            <p:ph type="title"/>
          </p:nvPr>
        </p:nvSpPr>
        <p:spPr>
          <a:xfrm>
            <a:off x="1161575" y="66846"/>
            <a:ext cx="9720072" cy="865212"/>
          </a:xfrm>
        </p:spPr>
        <p:txBody>
          <a:bodyPr>
            <a:normAutofit/>
          </a:bodyPr>
          <a:lstStyle/>
          <a:p>
            <a:pPr algn="ctr"/>
            <a:r>
              <a:rPr lang="en-US" sz="2800" b="1" dirty="0">
                <a:latin typeface="+mj-lt"/>
                <a:cs typeface="Calibri" panose="020F0502020204030204" pitchFamily="34" charset="0"/>
              </a:rPr>
              <a:t>Compare data</a:t>
            </a:r>
          </a:p>
        </p:txBody>
      </p:sp>
      <p:pic>
        <p:nvPicPr>
          <p:cNvPr id="5" name="Content Placeholder 4" descr="A graph of blue bars&#10;&#10;Description automatically generated">
            <a:extLst>
              <a:ext uri="{FF2B5EF4-FFF2-40B4-BE49-F238E27FC236}">
                <a16:creationId xmlns:a16="http://schemas.microsoft.com/office/drawing/2014/main" id="{2164E879-F60A-A656-3527-AD35D4C9C04F}"/>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982753" y="944937"/>
            <a:ext cx="7555385" cy="3279228"/>
          </a:xfrm>
        </p:spPr>
      </p:pic>
      <p:sp>
        <p:nvSpPr>
          <p:cNvPr id="7" name="TextBox 6">
            <a:extLst>
              <a:ext uri="{FF2B5EF4-FFF2-40B4-BE49-F238E27FC236}">
                <a16:creationId xmlns:a16="http://schemas.microsoft.com/office/drawing/2014/main" id="{3C53A289-7372-4492-94AD-E1DE161E55F5}"/>
              </a:ext>
            </a:extLst>
          </p:cNvPr>
          <p:cNvSpPr txBox="1"/>
          <p:nvPr/>
        </p:nvSpPr>
        <p:spPr>
          <a:xfrm>
            <a:off x="903889" y="4380983"/>
            <a:ext cx="10384222" cy="1997855"/>
          </a:xfrm>
          <a:prstGeom prst="rect">
            <a:avLst/>
          </a:prstGeom>
          <a:noFill/>
        </p:spPr>
        <p:txBody>
          <a:bodyPr wrap="square">
            <a:spAutoFit/>
          </a:bodyPr>
          <a:lstStyle/>
          <a:p>
            <a:pPr algn="just">
              <a:lnSpc>
                <a:spcPct val="150000"/>
              </a:lnSpc>
            </a:pPr>
            <a:r>
              <a:rPr lang="en-US" sz="1400" b="1" dirty="0">
                <a:solidFill>
                  <a:srgbClr val="323C44"/>
                </a:solidFill>
                <a:cs typeface="Calibri" panose="020F0502020204030204" pitchFamily="34" charset="0"/>
              </a:rPr>
              <a:t>To compare data, the following chart types are commonly helpful:</a:t>
            </a:r>
          </a:p>
          <a:p>
            <a:pPr lvl="1" indent="-285750" algn="just">
              <a:lnSpc>
                <a:spcPct val="150000"/>
              </a:lnSpc>
              <a:buFont typeface="Wingdings" pitchFamily="2" charset="2"/>
              <a:buChar char="§"/>
            </a:pPr>
            <a:r>
              <a:rPr lang="en-US" sz="1400" dirty="0">
                <a:solidFill>
                  <a:srgbClr val="323C44"/>
                </a:solidFill>
                <a:cs typeface="Calibri" panose="020F0502020204030204" pitchFamily="34" charset="0"/>
              </a:rPr>
              <a:t>Bar charts (and column charts) — for a straightforward comparison of quantitative values by category.</a:t>
            </a:r>
          </a:p>
          <a:p>
            <a:pPr lvl="1" indent="-285750" algn="just">
              <a:lnSpc>
                <a:spcPct val="150000"/>
              </a:lnSpc>
              <a:buFont typeface="Wingdings" pitchFamily="2" charset="2"/>
              <a:buChar char="§"/>
            </a:pPr>
            <a:r>
              <a:rPr lang="en-US" sz="1400" dirty="0">
                <a:solidFill>
                  <a:srgbClr val="323C44"/>
                </a:solidFill>
                <a:cs typeface="Calibri" panose="020F0502020204030204" pitchFamily="34" charset="0"/>
              </a:rPr>
              <a:t>Stacked charts (and 100% stacked charts) — to add a look at the composition.</a:t>
            </a:r>
          </a:p>
          <a:p>
            <a:pPr lvl="1" indent="-285750" algn="just">
              <a:lnSpc>
                <a:spcPct val="150000"/>
              </a:lnSpc>
              <a:buFont typeface="Wingdings" pitchFamily="2" charset="2"/>
              <a:buChar char="§"/>
            </a:pPr>
            <a:r>
              <a:rPr lang="en-US" sz="1400" dirty="0">
                <a:solidFill>
                  <a:srgbClr val="323C44"/>
                </a:solidFill>
                <a:cs typeface="Calibri" panose="020F0502020204030204" pitchFamily="34" charset="0"/>
              </a:rPr>
              <a:t>Radar charts — for a comparison of cyclic data.</a:t>
            </a:r>
          </a:p>
          <a:p>
            <a:pPr lvl="1" indent="-285750" algn="just">
              <a:lnSpc>
                <a:spcPct val="150000"/>
              </a:lnSpc>
              <a:buFont typeface="Wingdings" pitchFamily="2" charset="2"/>
              <a:buChar char="§"/>
            </a:pPr>
            <a:r>
              <a:rPr lang="en-US" sz="1400" dirty="0">
                <a:solidFill>
                  <a:srgbClr val="323C44"/>
                </a:solidFill>
                <a:cs typeface="Calibri" panose="020F0502020204030204" pitchFamily="34" charset="0"/>
              </a:rPr>
              <a:t>For example, you can use bar charts to visualize products by revenue and referral sources by user traffic; stacked charts — sales figures by product and by region; radar charts — air temperature by month; etc</a:t>
            </a:r>
            <a:r>
              <a:rPr lang="en-US" sz="1400" b="0" i="0" dirty="0">
                <a:solidFill>
                  <a:srgbClr val="323C44"/>
                </a:solidFill>
                <a:effectLst/>
                <a:cs typeface="Calibri" panose="020F0502020204030204" pitchFamily="34" charset="0"/>
              </a:rPr>
              <a:t>.</a:t>
            </a:r>
          </a:p>
        </p:txBody>
      </p:sp>
    </p:spTree>
    <p:extLst>
      <p:ext uri="{BB962C8B-B14F-4D97-AF65-F5344CB8AC3E}">
        <p14:creationId xmlns:p14="http://schemas.microsoft.com/office/powerpoint/2010/main" val="3890405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0A9D2-27A4-8C7A-0906-2D13E5998C3C}"/>
              </a:ext>
            </a:extLst>
          </p:cNvPr>
          <p:cNvSpPr>
            <a:spLocks noGrp="1"/>
          </p:cNvSpPr>
          <p:nvPr>
            <p:ph type="title"/>
          </p:nvPr>
        </p:nvSpPr>
        <p:spPr/>
        <p:txBody>
          <a:bodyPr/>
          <a:lstStyle/>
          <a:p>
            <a:pPr algn="ctr"/>
            <a:r>
              <a:rPr lang="en-US" sz="3600" b="1" dirty="0">
                <a:latin typeface="+mj-lt"/>
                <a:cs typeface="Calibri" panose="020F0502020204030204" pitchFamily="34" charset="0"/>
              </a:rPr>
              <a:t>Compare data</a:t>
            </a:r>
            <a:endParaRPr lang="en-US" dirty="0"/>
          </a:p>
        </p:txBody>
      </p:sp>
      <p:pic>
        <p:nvPicPr>
          <p:cNvPr id="5122" name="Picture 2" descr="Radar Chart">
            <a:extLst>
              <a:ext uri="{FF2B5EF4-FFF2-40B4-BE49-F238E27FC236}">
                <a16:creationId xmlns:a16="http://schemas.microsoft.com/office/drawing/2014/main" id="{4F655807-1610-2BF1-7BD2-1E9F6B1736ED}"/>
              </a:ext>
            </a:extLst>
          </p:cNvPr>
          <p:cNvPicPr>
            <a:picLocks noGrp="1" noChangeAspect="1" noChangeArrowheads="1"/>
          </p:cNvPicPr>
          <p:nvPr>
            <p:ph idx="1"/>
          </p:nvPr>
        </p:nvPicPr>
        <p:blipFill>
          <a:blip r:embed="rId2" cstate="screen">
            <a:extLst>
              <a:ext uri="{28A0092B-C50C-407E-A947-70E740481C1C}">
                <a14:useLocalDpi xmlns:a14="http://schemas.microsoft.com/office/drawing/2010/main"/>
              </a:ext>
            </a:extLst>
          </a:blip>
          <a:srcRect/>
          <a:stretch>
            <a:fillRect/>
          </a:stretch>
        </p:blipFill>
        <p:spPr bwMode="auto">
          <a:xfrm>
            <a:off x="360609" y="1555869"/>
            <a:ext cx="4932608" cy="463641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Understanding Stacked Bar Charts: The Worst Or The Best? — Smashing Magazine">
            <a:extLst>
              <a:ext uri="{FF2B5EF4-FFF2-40B4-BE49-F238E27FC236}">
                <a16:creationId xmlns:a16="http://schemas.microsoft.com/office/drawing/2014/main" id="{5F981FC3-40B1-52DE-1AF3-DFD3E90E49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93216" y="1473613"/>
            <a:ext cx="6817941" cy="4636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317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A2F98-CB36-DACA-28D4-37297918E8C9}"/>
              </a:ext>
            </a:extLst>
          </p:cNvPr>
          <p:cNvSpPr>
            <a:spLocks noGrp="1"/>
          </p:cNvSpPr>
          <p:nvPr>
            <p:ph type="title"/>
          </p:nvPr>
        </p:nvSpPr>
        <p:spPr>
          <a:xfrm>
            <a:off x="741664" y="125270"/>
            <a:ext cx="9720072" cy="599693"/>
          </a:xfrm>
        </p:spPr>
        <p:txBody>
          <a:bodyPr>
            <a:normAutofit fontScale="90000"/>
          </a:bodyPr>
          <a:lstStyle/>
          <a:p>
            <a:pPr algn="ctr"/>
            <a:r>
              <a:rPr lang="en-US" sz="2700" b="1" i="0" dirty="0">
                <a:solidFill>
                  <a:schemeClr val="bg1"/>
                </a:solidFill>
                <a:effectLst/>
                <a:latin typeface="+mj-lt"/>
              </a:rPr>
              <a:t>Explore Composition and Part-to-Whole Relationships in Data</a:t>
            </a:r>
            <a:br>
              <a:rPr lang="en-US" sz="4400" b="0" i="0" dirty="0">
                <a:solidFill>
                  <a:schemeClr val="bg1"/>
                </a:solidFill>
                <a:effectLst/>
              </a:rPr>
            </a:br>
            <a:br>
              <a:rPr lang="en-US" sz="4400" b="0" i="0" dirty="0">
                <a:solidFill>
                  <a:schemeClr val="bg1"/>
                </a:solidFill>
                <a:effectLst/>
              </a:rPr>
            </a:br>
            <a:br>
              <a:rPr lang="en-US" b="0" i="0" dirty="0">
                <a:solidFill>
                  <a:schemeClr val="bg1"/>
                </a:solidFill>
                <a:effectLst/>
                <a:latin typeface="Source Sans Pro" panose="020B0503030403020204" pitchFamily="34" charset="0"/>
              </a:rPr>
            </a:br>
            <a:br>
              <a:rPr lang="en-US" dirty="0">
                <a:solidFill>
                  <a:schemeClr val="bg1"/>
                </a:solidFill>
              </a:rPr>
            </a:br>
            <a:endParaRPr lang="en-US" dirty="0">
              <a:solidFill>
                <a:schemeClr val="bg1"/>
              </a:solidFill>
            </a:endParaRPr>
          </a:p>
        </p:txBody>
      </p:sp>
      <p:pic>
        <p:nvPicPr>
          <p:cNvPr id="5" name="Content Placeholder 4" descr="A pie chart of a market share&#10;&#10;Description automatically generated">
            <a:extLst>
              <a:ext uri="{FF2B5EF4-FFF2-40B4-BE49-F238E27FC236}">
                <a16:creationId xmlns:a16="http://schemas.microsoft.com/office/drawing/2014/main" id="{6B028AB4-5B23-D053-31F6-9E4C97BE1DD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671459" y="809297"/>
            <a:ext cx="3860481" cy="3226675"/>
          </a:xfrm>
        </p:spPr>
      </p:pic>
      <p:sp>
        <p:nvSpPr>
          <p:cNvPr id="7" name="TextBox 6">
            <a:extLst>
              <a:ext uri="{FF2B5EF4-FFF2-40B4-BE49-F238E27FC236}">
                <a16:creationId xmlns:a16="http://schemas.microsoft.com/office/drawing/2014/main" id="{8151FBBA-F3D5-DFF0-0F51-02E70B3269BC}"/>
              </a:ext>
            </a:extLst>
          </p:cNvPr>
          <p:cNvSpPr txBox="1"/>
          <p:nvPr/>
        </p:nvSpPr>
        <p:spPr>
          <a:xfrm>
            <a:off x="891094" y="4035972"/>
            <a:ext cx="10409812" cy="2361929"/>
          </a:xfrm>
          <a:prstGeom prst="rect">
            <a:avLst/>
          </a:prstGeom>
          <a:noFill/>
        </p:spPr>
        <p:txBody>
          <a:bodyPr wrap="square">
            <a:spAutoFit/>
          </a:bodyPr>
          <a:lstStyle/>
          <a:p>
            <a:pPr algn="l"/>
            <a:r>
              <a:rPr lang="en-US" sz="1300" b="1" dirty="0">
                <a:solidFill>
                  <a:srgbClr val="323C44"/>
                </a:solidFill>
                <a:cs typeface="Calibri" panose="020F0502020204030204" pitchFamily="34" charset="0"/>
              </a:rPr>
              <a:t>To explore the composition and part-to-whole relationships, the following chart types are commonly helpful:</a:t>
            </a:r>
          </a:p>
          <a:p>
            <a:pPr marL="742950" lvl="1" indent="-285750">
              <a:lnSpc>
                <a:spcPct val="150000"/>
              </a:lnSpc>
              <a:buFont typeface="Wingdings" pitchFamily="2" charset="2"/>
              <a:buChar char="§"/>
            </a:pPr>
            <a:r>
              <a:rPr lang="en-US" sz="1300" dirty="0">
                <a:solidFill>
                  <a:srgbClr val="323C44"/>
                </a:solidFill>
              </a:rPr>
              <a:t>Pie charts (and donut charts) — for a basic look at the percentage composition of a value.</a:t>
            </a:r>
          </a:p>
          <a:p>
            <a:pPr marL="742950" lvl="1" indent="-285750">
              <a:lnSpc>
                <a:spcPct val="150000"/>
              </a:lnSpc>
              <a:buFont typeface="Wingdings" pitchFamily="2" charset="2"/>
              <a:buChar char="§"/>
            </a:pPr>
            <a:r>
              <a:rPr lang="en-US" sz="1300" dirty="0">
                <a:solidFill>
                  <a:srgbClr val="323C44"/>
                </a:solidFill>
              </a:rPr>
              <a:t>Pyramid charts — to explore the composition of hierarchical data.</a:t>
            </a:r>
          </a:p>
          <a:p>
            <a:pPr marL="742950" lvl="1" indent="-285750">
              <a:lnSpc>
                <a:spcPct val="150000"/>
              </a:lnSpc>
              <a:buFont typeface="Wingdings" pitchFamily="2" charset="2"/>
              <a:buChar char="§"/>
            </a:pPr>
            <a:r>
              <a:rPr lang="en-US" sz="1300" dirty="0">
                <a:solidFill>
                  <a:srgbClr val="323C44"/>
                </a:solidFill>
              </a:rPr>
              <a:t>Treemap charts — to look into complex hierarchical data.</a:t>
            </a:r>
          </a:p>
          <a:p>
            <a:pPr marL="742950" lvl="1" indent="-285750">
              <a:lnSpc>
                <a:spcPct val="150000"/>
              </a:lnSpc>
              <a:buFont typeface="Wingdings" pitchFamily="2" charset="2"/>
              <a:buChar char="§"/>
            </a:pPr>
            <a:r>
              <a:rPr lang="en-US" sz="1300" dirty="0">
                <a:solidFill>
                  <a:srgbClr val="323C44"/>
                </a:solidFill>
              </a:rPr>
              <a:t>Funnel charts — to measure stages of processes and discover bottlenecks.</a:t>
            </a:r>
          </a:p>
          <a:p>
            <a:pPr marL="742950" lvl="1" indent="-285750">
              <a:lnSpc>
                <a:spcPct val="150000"/>
              </a:lnSpc>
              <a:buFont typeface="Wingdings" pitchFamily="2" charset="2"/>
              <a:buChar char="§"/>
            </a:pPr>
            <a:r>
              <a:rPr lang="en-US" sz="1300" dirty="0">
                <a:solidFill>
                  <a:srgbClr val="323C44"/>
                </a:solidFill>
              </a:rPr>
              <a:t>pie or donut charts to visualize a breakdown of the overall sales by retail channel or one of the total website traffic by user age; pyramid charts — OSI model or employee salary by management level; </a:t>
            </a:r>
            <a:r>
              <a:rPr lang="en-US" sz="1300" dirty="0" err="1">
                <a:solidFill>
                  <a:srgbClr val="323C44"/>
                </a:solidFill>
              </a:rPr>
              <a:t>treemap</a:t>
            </a:r>
            <a:r>
              <a:rPr lang="en-US" sz="1300" dirty="0">
                <a:solidFill>
                  <a:srgbClr val="323C44"/>
                </a:solidFill>
              </a:rPr>
              <a:t> charts — web traffic by source category (and by flow amount) or export directions by country of destination; funnel charts — sales funnels; etc.</a:t>
            </a:r>
          </a:p>
        </p:txBody>
      </p:sp>
    </p:spTree>
    <p:extLst>
      <p:ext uri="{BB962C8B-B14F-4D97-AF65-F5344CB8AC3E}">
        <p14:creationId xmlns:p14="http://schemas.microsoft.com/office/powerpoint/2010/main" val="949999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D9137-4EA7-A0C3-50D2-C81BCF624AE2}"/>
              </a:ext>
            </a:extLst>
          </p:cNvPr>
          <p:cNvSpPr>
            <a:spLocks noGrp="1"/>
          </p:cNvSpPr>
          <p:nvPr>
            <p:ph type="title"/>
          </p:nvPr>
        </p:nvSpPr>
        <p:spPr>
          <a:xfrm>
            <a:off x="1057790" y="128789"/>
            <a:ext cx="10064239" cy="667382"/>
          </a:xfrm>
        </p:spPr>
        <p:txBody>
          <a:bodyPr/>
          <a:lstStyle/>
          <a:p>
            <a:pPr algn="ctr"/>
            <a:r>
              <a:rPr lang="en-US" sz="2400" b="1" i="0" dirty="0">
                <a:solidFill>
                  <a:schemeClr val="bg1"/>
                </a:solidFill>
                <a:effectLst/>
                <a:latin typeface="+mj-lt"/>
              </a:rPr>
              <a:t>Explore Composition and Part-to-Whole Relationships in Data</a:t>
            </a:r>
            <a:br>
              <a:rPr lang="en-US" sz="2400" b="0" i="0" dirty="0">
                <a:solidFill>
                  <a:schemeClr val="bg1"/>
                </a:solidFill>
                <a:effectLst/>
                <a:latin typeface="+mj-lt"/>
              </a:rPr>
            </a:br>
            <a:br>
              <a:rPr lang="en-US" sz="2400" b="0" i="0" dirty="0">
                <a:solidFill>
                  <a:schemeClr val="bg1"/>
                </a:solidFill>
                <a:effectLst/>
                <a:latin typeface="+mj-lt"/>
              </a:rPr>
            </a:br>
            <a:br>
              <a:rPr lang="en-US" sz="2400" b="0" i="0" dirty="0">
                <a:solidFill>
                  <a:schemeClr val="bg1"/>
                </a:solidFill>
                <a:effectLst/>
                <a:latin typeface="+mj-lt"/>
              </a:rPr>
            </a:br>
            <a:br>
              <a:rPr lang="en-US" sz="2400" dirty="0">
                <a:solidFill>
                  <a:schemeClr val="bg1"/>
                </a:solidFill>
                <a:latin typeface="+mj-lt"/>
              </a:rPr>
            </a:br>
            <a:endParaRPr lang="en-US" sz="2400" dirty="0">
              <a:latin typeface="+mj-lt"/>
            </a:endParaRPr>
          </a:p>
        </p:txBody>
      </p:sp>
      <p:pic>
        <p:nvPicPr>
          <p:cNvPr id="6146" name="Picture 2" descr="Pyramid Chart - What is a Pyramid Chart, How to Make One, Examples">
            <a:extLst>
              <a:ext uri="{FF2B5EF4-FFF2-40B4-BE49-F238E27FC236}">
                <a16:creationId xmlns:a16="http://schemas.microsoft.com/office/drawing/2014/main" id="{5EDA8FCA-EA93-D3B2-FD11-02ED378B850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0738" y="1386960"/>
            <a:ext cx="4646966" cy="279867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reemap Chart | SAP Fiori for Web Design Guidelines">
            <a:extLst>
              <a:ext uri="{FF2B5EF4-FFF2-40B4-BE49-F238E27FC236}">
                <a16:creationId xmlns:a16="http://schemas.microsoft.com/office/drawing/2014/main" id="{9EE35FC4-DFDD-56C0-616A-D9D5E5175D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71954" y="901521"/>
            <a:ext cx="5379257" cy="328411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Spotfire | Funnel Charts: Visualization of Process Flow">
            <a:extLst>
              <a:ext uri="{FF2B5EF4-FFF2-40B4-BE49-F238E27FC236}">
                <a16:creationId xmlns:a16="http://schemas.microsoft.com/office/drawing/2014/main" id="{93306602-F0A1-21DA-8B95-DD07712AD66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42906" y="4465684"/>
            <a:ext cx="3723020" cy="2263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09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38DDF-22DA-1C06-414A-6E7EC55EC92D}"/>
              </a:ext>
            </a:extLst>
          </p:cNvPr>
          <p:cNvSpPr>
            <a:spLocks noGrp="1"/>
          </p:cNvSpPr>
          <p:nvPr>
            <p:ph type="title"/>
          </p:nvPr>
        </p:nvSpPr>
        <p:spPr>
          <a:xfrm>
            <a:off x="687799" y="106338"/>
            <a:ext cx="9720072" cy="854701"/>
          </a:xfrm>
        </p:spPr>
        <p:txBody>
          <a:bodyPr>
            <a:normAutofit/>
          </a:bodyPr>
          <a:lstStyle/>
          <a:p>
            <a:pPr algn="ctr"/>
            <a:r>
              <a:rPr lang="en-US" sz="2400" b="1" i="0" dirty="0">
                <a:solidFill>
                  <a:schemeClr val="bg1"/>
                </a:solidFill>
                <a:effectLst/>
                <a:latin typeface="+mj-lt"/>
              </a:rPr>
              <a:t>Track Data Over Time</a:t>
            </a:r>
            <a:br>
              <a:rPr lang="en-US" sz="2400" b="1" i="0" dirty="0">
                <a:solidFill>
                  <a:schemeClr val="bg1"/>
                </a:solidFill>
                <a:effectLst/>
                <a:latin typeface="+mj-lt"/>
              </a:rPr>
            </a:br>
            <a:endParaRPr lang="en-US" sz="2400" b="1" dirty="0">
              <a:solidFill>
                <a:schemeClr val="bg1"/>
              </a:solidFill>
              <a:latin typeface="+mj-lt"/>
            </a:endParaRPr>
          </a:p>
        </p:txBody>
      </p:sp>
      <p:pic>
        <p:nvPicPr>
          <p:cNvPr id="5" name="Content Placeholder 4" descr="A screenshot of a graph&#10;&#10;Description automatically generated">
            <a:extLst>
              <a:ext uri="{FF2B5EF4-FFF2-40B4-BE49-F238E27FC236}">
                <a16:creationId xmlns:a16="http://schemas.microsoft.com/office/drawing/2014/main" id="{9112D831-53E4-10CD-9307-2E4CEB5F7C2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80745" y="961039"/>
            <a:ext cx="7306904" cy="3211716"/>
          </a:xfrm>
        </p:spPr>
      </p:pic>
      <p:sp>
        <p:nvSpPr>
          <p:cNvPr id="7" name="TextBox 6">
            <a:extLst>
              <a:ext uri="{FF2B5EF4-FFF2-40B4-BE49-F238E27FC236}">
                <a16:creationId xmlns:a16="http://schemas.microsoft.com/office/drawing/2014/main" id="{EA6DBB60-06CC-34EF-D3F9-363AA0E79CE7}"/>
              </a:ext>
            </a:extLst>
          </p:cNvPr>
          <p:cNvSpPr txBox="1"/>
          <p:nvPr/>
        </p:nvSpPr>
        <p:spPr>
          <a:xfrm>
            <a:off x="861848" y="4068876"/>
            <a:ext cx="10625960" cy="2351285"/>
          </a:xfrm>
          <a:prstGeom prst="rect">
            <a:avLst/>
          </a:prstGeom>
          <a:noFill/>
        </p:spPr>
        <p:txBody>
          <a:bodyPr wrap="square">
            <a:spAutoFit/>
          </a:bodyPr>
          <a:lstStyle/>
          <a:p>
            <a:pPr algn="l">
              <a:lnSpc>
                <a:spcPct val="150000"/>
              </a:lnSpc>
            </a:pPr>
            <a:r>
              <a:rPr lang="en-US" sz="1100" b="1" dirty="0">
                <a:solidFill>
                  <a:srgbClr val="323C44"/>
                </a:solidFill>
                <a:cs typeface="Calibri" panose="020F0502020204030204" pitchFamily="34" charset="0"/>
              </a:rPr>
              <a:t>To track data over time, the following chart types are commonly helpful:</a:t>
            </a:r>
          </a:p>
          <a:p>
            <a:pPr marL="742950" lvl="1" indent="-285750">
              <a:lnSpc>
                <a:spcPct val="150000"/>
              </a:lnSpc>
              <a:buFont typeface="Wingdings" pitchFamily="2" charset="2"/>
              <a:buChar char="§"/>
            </a:pPr>
            <a:r>
              <a:rPr lang="en-US" sz="1100" dirty="0">
                <a:solidFill>
                  <a:srgbClr val="323C44"/>
                </a:solidFill>
                <a:cs typeface="Calibri" panose="020F0502020204030204" pitchFamily="34" charset="0"/>
              </a:rPr>
              <a:t>Line charts (and spline charts) — for a basic view revealing trends, peaks, and so on.</a:t>
            </a:r>
          </a:p>
          <a:p>
            <a:pPr marL="742950" lvl="1" indent="-285750">
              <a:lnSpc>
                <a:spcPct val="150000"/>
              </a:lnSpc>
              <a:buFont typeface="Wingdings" pitchFamily="2" charset="2"/>
              <a:buChar char="§"/>
            </a:pPr>
            <a:r>
              <a:rPr lang="en-US" sz="1100" dirty="0">
                <a:solidFill>
                  <a:srgbClr val="323C44"/>
                </a:solidFill>
                <a:cs typeface="Calibri" panose="020F0502020204030204" pitchFamily="34" charset="0"/>
              </a:rPr>
              <a:t>Area charts — as another option, e.g. for cumulative data.</a:t>
            </a:r>
          </a:p>
          <a:p>
            <a:pPr marL="742950" lvl="1" indent="-285750">
              <a:lnSpc>
                <a:spcPct val="150000"/>
              </a:lnSpc>
              <a:buFont typeface="Wingdings" pitchFamily="2" charset="2"/>
              <a:buChar char="§"/>
            </a:pPr>
            <a:r>
              <a:rPr lang="en-US" sz="1100" dirty="0">
                <a:solidFill>
                  <a:srgbClr val="323C44"/>
                </a:solidFill>
                <a:cs typeface="Calibri" panose="020F0502020204030204" pitchFamily="34" charset="0"/>
              </a:rPr>
              <a:t>Stock charts — for big data sets such as financial and stock market data.</a:t>
            </a:r>
          </a:p>
          <a:p>
            <a:pPr marL="742950" lvl="1" indent="-285750">
              <a:lnSpc>
                <a:spcPct val="150000"/>
              </a:lnSpc>
              <a:buFont typeface="Wingdings" pitchFamily="2" charset="2"/>
              <a:buChar char="§"/>
            </a:pPr>
            <a:r>
              <a:rPr lang="en-US" sz="1100" dirty="0">
                <a:solidFill>
                  <a:srgbClr val="323C44"/>
                </a:solidFill>
                <a:cs typeface="Calibri" panose="020F0502020204030204" pitchFamily="34" charset="0"/>
              </a:rPr>
              <a:t>Candlestick charts (and OHLC charts) — to add a look at the distribution of values within each period of time.</a:t>
            </a:r>
          </a:p>
          <a:p>
            <a:pPr marL="742950" lvl="1" indent="-285750">
              <a:lnSpc>
                <a:spcPct val="150000"/>
              </a:lnSpc>
              <a:buFont typeface="Wingdings" pitchFamily="2" charset="2"/>
              <a:buChar char="§"/>
            </a:pPr>
            <a:r>
              <a:rPr lang="en-US" sz="1100" dirty="0">
                <a:solidFill>
                  <a:srgbClr val="323C44"/>
                </a:solidFill>
                <a:cs typeface="Calibri" panose="020F0502020204030204" pitchFamily="34" charset="0"/>
              </a:rPr>
              <a:t>Sparkline charts — for a quick representation of the big picture, with no axes.</a:t>
            </a:r>
          </a:p>
          <a:p>
            <a:pPr marL="742950" lvl="1" indent="-285750">
              <a:lnSpc>
                <a:spcPct val="150000"/>
              </a:lnSpc>
              <a:buFont typeface="Wingdings" pitchFamily="2" charset="2"/>
              <a:buChar char="§"/>
            </a:pPr>
            <a:r>
              <a:rPr lang="en-US" sz="1100" dirty="0">
                <a:solidFill>
                  <a:srgbClr val="323C44"/>
                </a:solidFill>
                <a:cs typeface="Calibri" panose="020F0502020204030204" pitchFamily="34" charset="0"/>
              </a:rPr>
              <a:t>line, spline or area charts to visualize sales or </a:t>
            </a:r>
            <a:r>
              <a:rPr lang="en-US" sz="1100" b="0" i="0" dirty="0">
                <a:solidFill>
                  <a:srgbClr val="323C44"/>
                </a:solidFill>
                <a:effectLst/>
                <a:cs typeface="Calibri" panose="020F0502020204030204" pitchFamily="34" charset="0"/>
              </a:rPr>
              <a:t>web traffic over time; stock charts — stock price change (also along with technical indicators); OHLC and candlestick charts — stock price with a look into value fluctuation ranges within each of the numerous time periods; sparkline charts — overview of the sales performance within the last 12 months or football season win/loss results; etc.</a:t>
            </a:r>
          </a:p>
        </p:txBody>
      </p:sp>
    </p:spTree>
    <p:extLst>
      <p:ext uri="{BB962C8B-B14F-4D97-AF65-F5344CB8AC3E}">
        <p14:creationId xmlns:p14="http://schemas.microsoft.com/office/powerpoint/2010/main" val="548698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99BE-CE7F-69A7-7CFD-8B2F7C44D8AC}"/>
              </a:ext>
            </a:extLst>
          </p:cNvPr>
          <p:cNvSpPr>
            <a:spLocks noGrp="1"/>
          </p:cNvSpPr>
          <p:nvPr>
            <p:ph type="title"/>
          </p:nvPr>
        </p:nvSpPr>
        <p:spPr/>
        <p:txBody>
          <a:bodyPr/>
          <a:lstStyle/>
          <a:p>
            <a:pPr algn="ctr"/>
            <a:r>
              <a:rPr lang="en-US" sz="2400" b="1" i="0" dirty="0">
                <a:solidFill>
                  <a:schemeClr val="bg1"/>
                </a:solidFill>
                <a:effectLst/>
                <a:latin typeface="+mj-lt"/>
              </a:rPr>
              <a:t>Track Data Over Time</a:t>
            </a:r>
            <a:br>
              <a:rPr lang="en-US" sz="2400" b="1" i="0" dirty="0">
                <a:solidFill>
                  <a:schemeClr val="bg1"/>
                </a:solidFill>
                <a:effectLst/>
                <a:latin typeface="+mj-lt"/>
              </a:rPr>
            </a:br>
            <a:endParaRPr lang="en-US" sz="2400" dirty="0"/>
          </a:p>
        </p:txBody>
      </p:sp>
      <p:pic>
        <p:nvPicPr>
          <p:cNvPr id="7170" name="Picture 2" descr="What is an Area Chart? See Great Graphs Examples &amp; Uses">
            <a:extLst>
              <a:ext uri="{FF2B5EF4-FFF2-40B4-BE49-F238E27FC236}">
                <a16:creationId xmlns:a16="http://schemas.microsoft.com/office/drawing/2014/main" id="{2F6C6EBF-0494-D5EF-A7E1-899B5A2EF6D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3544" y="1227120"/>
            <a:ext cx="4598792" cy="313484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parkline Charts | AnyChart Gallery">
            <a:extLst>
              <a:ext uri="{FF2B5EF4-FFF2-40B4-BE49-F238E27FC236}">
                <a16:creationId xmlns:a16="http://schemas.microsoft.com/office/drawing/2014/main" id="{B5A1946F-33B1-CCB0-D759-63024C48861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121861" y="932963"/>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10" descr="Candlestick Chart - Learn about this chart and tools to create it">
            <a:extLst>
              <a:ext uri="{FF2B5EF4-FFF2-40B4-BE49-F238E27FC236}">
                <a16:creationId xmlns:a16="http://schemas.microsoft.com/office/drawing/2014/main" id="{AB98F8B9-B7C8-E134-F851-34CD18FCC847}"/>
              </a:ext>
            </a:extLst>
          </p:cNvPr>
          <p:cNvSpPr>
            <a:spLocks noChangeAspect="1" noChangeArrowheads="1"/>
          </p:cNvSpPr>
          <p:nvPr/>
        </p:nvSpPr>
        <p:spPr bwMode="auto">
          <a:xfrm>
            <a:off x="3113557" y="3276599"/>
            <a:ext cx="3134843" cy="31348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graph of a candle stick&#10;&#10;Description automatically generated">
            <a:extLst>
              <a:ext uri="{FF2B5EF4-FFF2-40B4-BE49-F238E27FC236}">
                <a16:creationId xmlns:a16="http://schemas.microsoft.com/office/drawing/2014/main" id="{15C12C79-C7BE-11B6-432A-E45F709DF0D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80692" y="4361963"/>
            <a:ext cx="4337721" cy="2272480"/>
          </a:xfrm>
          <a:prstGeom prst="rect">
            <a:avLst/>
          </a:prstGeom>
        </p:spPr>
      </p:pic>
    </p:spTree>
    <p:extLst>
      <p:ext uri="{BB962C8B-B14F-4D97-AF65-F5344CB8AC3E}">
        <p14:creationId xmlns:p14="http://schemas.microsoft.com/office/powerpoint/2010/main" val="3695742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C5AF2-5293-179C-18DF-7237010CB982}"/>
              </a:ext>
            </a:extLst>
          </p:cNvPr>
          <p:cNvSpPr>
            <a:spLocks noGrp="1"/>
          </p:cNvSpPr>
          <p:nvPr>
            <p:ph type="title"/>
          </p:nvPr>
        </p:nvSpPr>
        <p:spPr/>
        <p:txBody>
          <a:bodyPr/>
          <a:lstStyle/>
          <a:p>
            <a:pPr algn="ctr"/>
            <a:r>
              <a:rPr lang="en-US" sz="2800" b="1" dirty="0">
                <a:latin typeface="+mj-lt"/>
              </a:rPr>
              <a:t>Agenda</a:t>
            </a:r>
            <a:endParaRPr lang="en-US" sz="2800" dirty="0"/>
          </a:p>
        </p:txBody>
      </p:sp>
      <p:sp>
        <p:nvSpPr>
          <p:cNvPr id="3" name="Content Placeholder 2">
            <a:extLst>
              <a:ext uri="{FF2B5EF4-FFF2-40B4-BE49-F238E27FC236}">
                <a16:creationId xmlns:a16="http://schemas.microsoft.com/office/drawing/2014/main" id="{7B2BD246-9B51-0916-82B0-5943FF95BBA8}"/>
              </a:ext>
            </a:extLst>
          </p:cNvPr>
          <p:cNvSpPr>
            <a:spLocks noGrp="1"/>
          </p:cNvSpPr>
          <p:nvPr>
            <p:ph idx="1"/>
          </p:nvPr>
        </p:nvSpPr>
        <p:spPr/>
        <p:txBody>
          <a:bodyPr/>
          <a:lstStyle/>
          <a:p>
            <a:pPr algn="l">
              <a:lnSpc>
                <a:spcPct val="200000"/>
              </a:lnSpc>
            </a:pPr>
            <a:r>
              <a:rPr lang="en-US" sz="1600" b="1" i="0" dirty="0">
                <a:solidFill>
                  <a:srgbClr val="3D3B49"/>
                </a:solidFill>
                <a:effectLst/>
                <a:latin typeface="+mn-lt"/>
                <a:cs typeface="Arial" panose="020B0604020202020204" pitchFamily="34" charset="0"/>
              </a:rPr>
              <a:t>Segment 3: Data Visualization &amp; Business Intelligence in action (40 minutes)</a:t>
            </a:r>
            <a:endParaRPr lang="en-US" sz="1600" i="0" dirty="0">
              <a:solidFill>
                <a:srgbClr val="3D3B49"/>
              </a:solidFill>
              <a:effectLst/>
              <a:latin typeface="+mn-lt"/>
              <a:cs typeface="Arial" panose="020B0604020202020204" pitchFamily="34" charset="0"/>
            </a:endParaRPr>
          </a:p>
          <a:p>
            <a:pPr lvl="1">
              <a:lnSpc>
                <a:spcPct val="200000"/>
              </a:lnSpc>
              <a:buFont typeface="Arial" panose="020B0604020202020204" pitchFamily="34" charset="0"/>
              <a:buChar char="•"/>
            </a:pPr>
            <a:r>
              <a:rPr lang="en-US" sz="1600" b="0" i="0" dirty="0">
                <a:solidFill>
                  <a:srgbClr val="3D3B49"/>
                </a:solidFill>
                <a:effectLst/>
                <a:latin typeface="+mn-lt"/>
                <a:cs typeface="Arial" panose="020B0604020202020204" pitchFamily="34" charset="0"/>
              </a:rPr>
              <a:t>Data Visualization Redesign – LinkedIn top skills dataset</a:t>
            </a:r>
          </a:p>
          <a:p>
            <a:pPr lvl="1">
              <a:lnSpc>
                <a:spcPct val="200000"/>
              </a:lnSpc>
              <a:buFont typeface="Arial" panose="020B0604020202020204" pitchFamily="34" charset="0"/>
              <a:buChar char="•"/>
            </a:pPr>
            <a:r>
              <a:rPr lang="en-US" sz="1600" b="0" i="0" dirty="0">
                <a:solidFill>
                  <a:srgbClr val="3D3B49"/>
                </a:solidFill>
                <a:effectLst/>
                <a:latin typeface="+mn-lt"/>
                <a:cs typeface="Arial" panose="020B0604020202020204" pitchFamily="34" charset="0"/>
              </a:rPr>
              <a:t>Deceptive Visualization – Australia’s Gender Pay Gap</a:t>
            </a:r>
          </a:p>
          <a:p>
            <a:pPr lvl="1">
              <a:lnSpc>
                <a:spcPct val="200000"/>
              </a:lnSpc>
              <a:buFont typeface="Arial" panose="020B0604020202020204" pitchFamily="34" charset="0"/>
              <a:buChar char="•"/>
            </a:pPr>
            <a:r>
              <a:rPr lang="en-US" sz="1600" b="0" i="0" dirty="0">
                <a:solidFill>
                  <a:srgbClr val="3D3B49"/>
                </a:solidFill>
                <a:effectLst/>
                <a:latin typeface="+mn-lt"/>
                <a:cs typeface="Arial" panose="020B0604020202020204" pitchFamily="34" charset="0"/>
              </a:rPr>
              <a:t>Should you be tempted to invest in cryptocurrencies – Using data viz to support the claim</a:t>
            </a:r>
          </a:p>
          <a:p>
            <a:pPr lvl="1">
              <a:lnSpc>
                <a:spcPct val="200000"/>
              </a:lnSpc>
            </a:pPr>
            <a:r>
              <a:rPr lang="en-US" sz="1600" b="1" i="0" dirty="0">
                <a:solidFill>
                  <a:srgbClr val="3D3B49"/>
                </a:solidFill>
                <a:effectLst/>
                <a:latin typeface="+mn-lt"/>
                <a:cs typeface="Arial" panose="020B0604020202020204" pitchFamily="34" charset="0"/>
              </a:rPr>
              <a:t>Exercise/Activity Title: Demo of data wrangling and creation of data viz in a </a:t>
            </a:r>
            <a:r>
              <a:rPr lang="en-US" sz="1600" b="1" i="0" dirty="0" err="1">
                <a:solidFill>
                  <a:srgbClr val="3D3B49"/>
                </a:solidFill>
                <a:effectLst/>
                <a:latin typeface="+mn-lt"/>
                <a:cs typeface="Arial" panose="020B0604020202020204" pitchFamily="34" charset="0"/>
              </a:rPr>
              <a:t>jupyter</a:t>
            </a:r>
            <a:r>
              <a:rPr lang="en-US" sz="1600" b="1" i="0" dirty="0">
                <a:solidFill>
                  <a:srgbClr val="3D3B49"/>
                </a:solidFill>
                <a:effectLst/>
                <a:latin typeface="+mn-lt"/>
                <a:cs typeface="Arial" panose="020B0604020202020204" pitchFamily="34" charset="0"/>
              </a:rPr>
              <a:t> notebook (20 minutes)</a:t>
            </a:r>
            <a:endParaRPr lang="en-US" sz="1600" i="0" dirty="0">
              <a:solidFill>
                <a:srgbClr val="3D3B49"/>
              </a:solidFill>
              <a:effectLst/>
              <a:latin typeface="+mn-lt"/>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1963709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501D-291F-6E89-1675-4368AA2AB92A}"/>
              </a:ext>
            </a:extLst>
          </p:cNvPr>
          <p:cNvSpPr>
            <a:spLocks noGrp="1"/>
          </p:cNvSpPr>
          <p:nvPr>
            <p:ph type="title"/>
          </p:nvPr>
        </p:nvSpPr>
        <p:spPr>
          <a:xfrm>
            <a:off x="1034638" y="171715"/>
            <a:ext cx="9720072" cy="739087"/>
          </a:xfrm>
        </p:spPr>
        <p:txBody>
          <a:bodyPr>
            <a:noAutofit/>
          </a:bodyPr>
          <a:lstStyle/>
          <a:p>
            <a:pPr algn="ctr"/>
            <a:r>
              <a:rPr lang="en-US" sz="2400" b="1" i="0" dirty="0">
                <a:solidFill>
                  <a:schemeClr val="bg1"/>
                </a:solidFill>
                <a:effectLst/>
                <a:latin typeface="+mj-lt"/>
              </a:rPr>
              <a:t>Analyze Data Distribution</a:t>
            </a:r>
            <a:br>
              <a:rPr lang="en-US" sz="2400" b="1" i="0" dirty="0">
                <a:solidFill>
                  <a:schemeClr val="bg1"/>
                </a:solidFill>
                <a:effectLst/>
                <a:latin typeface="+mj-lt"/>
              </a:rPr>
            </a:br>
            <a:endParaRPr lang="en-US" sz="2400" b="1" dirty="0">
              <a:solidFill>
                <a:schemeClr val="bg1"/>
              </a:solidFill>
              <a:latin typeface="+mj-lt"/>
            </a:endParaRPr>
          </a:p>
        </p:txBody>
      </p:sp>
      <p:pic>
        <p:nvPicPr>
          <p:cNvPr id="5" name="Content Placeholder 4" descr="A graph with blue dots and a line&#10;&#10;Description automatically generated">
            <a:extLst>
              <a:ext uri="{FF2B5EF4-FFF2-40B4-BE49-F238E27FC236}">
                <a16:creationId xmlns:a16="http://schemas.microsoft.com/office/drawing/2014/main" id="{23E22E8C-E5E1-DE74-1CEE-C90180EF228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764221" y="910802"/>
            <a:ext cx="6663558" cy="3028820"/>
          </a:xfrm>
        </p:spPr>
      </p:pic>
      <p:sp>
        <p:nvSpPr>
          <p:cNvPr id="7" name="TextBox 6">
            <a:extLst>
              <a:ext uri="{FF2B5EF4-FFF2-40B4-BE49-F238E27FC236}">
                <a16:creationId xmlns:a16="http://schemas.microsoft.com/office/drawing/2014/main" id="{3640EC7C-B1B4-2CA1-A582-4FE3C4DD1CF0}"/>
              </a:ext>
            </a:extLst>
          </p:cNvPr>
          <p:cNvSpPr txBox="1"/>
          <p:nvPr/>
        </p:nvSpPr>
        <p:spPr>
          <a:xfrm>
            <a:off x="1034638" y="3968638"/>
            <a:ext cx="10427733" cy="2491003"/>
          </a:xfrm>
          <a:prstGeom prst="rect">
            <a:avLst/>
          </a:prstGeom>
          <a:noFill/>
        </p:spPr>
        <p:txBody>
          <a:bodyPr wrap="square">
            <a:spAutoFit/>
          </a:bodyPr>
          <a:lstStyle/>
          <a:p>
            <a:pPr algn="l">
              <a:lnSpc>
                <a:spcPct val="150000"/>
              </a:lnSpc>
            </a:pPr>
            <a:r>
              <a:rPr lang="en-US" sz="1050" b="1" dirty="0">
                <a:solidFill>
                  <a:srgbClr val="323C44"/>
                </a:solidFill>
                <a:cs typeface="Calibri" panose="020F0502020204030204" pitchFamily="34" charset="0"/>
              </a:rPr>
              <a:t>To analyze data distribution and relationship between data sets, the following chart types are commonly helpful:</a:t>
            </a:r>
          </a:p>
          <a:p>
            <a:pPr marL="628650" lvl="1" indent="-171450">
              <a:lnSpc>
                <a:spcPct val="150000"/>
              </a:lnSpc>
              <a:buFont typeface="Wingdings" pitchFamily="2" charset="2"/>
              <a:buChar char="§"/>
            </a:pPr>
            <a:r>
              <a:rPr lang="en-US" sz="1050" dirty="0">
                <a:solidFill>
                  <a:srgbClr val="323C44"/>
                </a:solidFill>
                <a:cs typeface="Calibri" panose="020F0502020204030204" pitchFamily="34" charset="0"/>
              </a:rPr>
              <a:t>Dot (scatter) charts — to examine trends in distribution and correlation between two variables.</a:t>
            </a:r>
          </a:p>
          <a:p>
            <a:pPr marL="628650" lvl="1" indent="-171450">
              <a:lnSpc>
                <a:spcPct val="150000"/>
              </a:lnSpc>
              <a:buFont typeface="Wingdings" pitchFamily="2" charset="2"/>
              <a:buChar char="§"/>
            </a:pPr>
            <a:r>
              <a:rPr lang="en-US" sz="1050" dirty="0">
                <a:solidFill>
                  <a:srgbClr val="323C44"/>
                </a:solidFill>
                <a:cs typeface="Calibri" panose="020F0502020204030204" pitchFamily="34" charset="0"/>
              </a:rPr>
              <a:t>Bubble charts — to consider three dimensions of data.</a:t>
            </a:r>
          </a:p>
          <a:p>
            <a:pPr marL="628650" lvl="1" indent="-171450">
              <a:lnSpc>
                <a:spcPct val="150000"/>
              </a:lnSpc>
              <a:buFont typeface="Wingdings" pitchFamily="2" charset="2"/>
              <a:buChar char="§"/>
            </a:pPr>
            <a:r>
              <a:rPr lang="en-US" sz="1050" dirty="0">
                <a:solidFill>
                  <a:srgbClr val="323C44"/>
                </a:solidFill>
                <a:cs typeface="Calibri" panose="020F0502020204030204" pitchFamily="34" charset="0"/>
              </a:rPr>
              <a:t>Box-and-whisker charts — for a look at main distribution ranges and median values.</a:t>
            </a:r>
          </a:p>
          <a:p>
            <a:pPr marL="628650" lvl="1" indent="-171450">
              <a:lnSpc>
                <a:spcPct val="150000"/>
              </a:lnSpc>
              <a:buFont typeface="Wingdings" pitchFamily="2" charset="2"/>
              <a:buChar char="§"/>
            </a:pPr>
            <a:r>
              <a:rPr lang="en-US" sz="1050" dirty="0">
                <a:solidFill>
                  <a:srgbClr val="323C44"/>
                </a:solidFill>
                <a:cs typeface="Calibri" panose="020F0502020204030204" pitchFamily="34" charset="0"/>
              </a:rPr>
              <a:t>Error charts — to inspect error distribution.</a:t>
            </a:r>
          </a:p>
          <a:p>
            <a:pPr marL="628650" lvl="1" indent="-171450">
              <a:lnSpc>
                <a:spcPct val="150000"/>
              </a:lnSpc>
              <a:buFont typeface="Wingdings" pitchFamily="2" charset="2"/>
              <a:buChar char="§"/>
            </a:pPr>
            <a:r>
              <a:rPr lang="en-US" sz="1050" dirty="0">
                <a:solidFill>
                  <a:srgbClr val="323C44"/>
                </a:solidFill>
                <a:cs typeface="Calibri" panose="020F0502020204030204" pitchFamily="34" charset="0"/>
              </a:rPr>
              <a:t>Heat map charts — for a colored matrix-based view of multiple subcategories.</a:t>
            </a:r>
          </a:p>
          <a:p>
            <a:pPr marL="628650" lvl="1" indent="-171450">
              <a:lnSpc>
                <a:spcPct val="150000"/>
              </a:lnSpc>
              <a:buFont typeface="Wingdings" pitchFamily="2" charset="2"/>
              <a:buChar char="§"/>
            </a:pPr>
            <a:r>
              <a:rPr lang="en-US" sz="1050" dirty="0">
                <a:solidFill>
                  <a:srgbClr val="323C44"/>
                </a:solidFill>
                <a:cs typeface="Calibri" panose="020F0502020204030204" pitchFamily="34" charset="0"/>
              </a:rPr>
              <a:t>Range charts — to mind range between the maximum and minimum values.</a:t>
            </a:r>
          </a:p>
          <a:p>
            <a:pPr marL="628650" lvl="1" indent="-171450">
              <a:lnSpc>
                <a:spcPct val="150000"/>
              </a:lnSpc>
              <a:buFont typeface="Wingdings" pitchFamily="2" charset="2"/>
              <a:buChar char="§"/>
            </a:pPr>
            <a:r>
              <a:rPr lang="en-US" sz="1050" dirty="0">
                <a:solidFill>
                  <a:srgbClr val="323C44"/>
                </a:solidFill>
                <a:cs typeface="Calibri" panose="020F0502020204030204" pitchFamily="34" charset="0"/>
              </a:rPr>
              <a:t>Polar charts — for multivariate data with a spatial perspective.</a:t>
            </a:r>
          </a:p>
          <a:p>
            <a:pPr marL="628650" lvl="1" indent="-171450">
              <a:lnSpc>
                <a:spcPct val="150000"/>
              </a:lnSpc>
              <a:buFont typeface="Wingdings" pitchFamily="2" charset="2"/>
              <a:buChar char="§"/>
            </a:pPr>
            <a:r>
              <a:rPr lang="en-US" sz="1050" dirty="0">
                <a:solidFill>
                  <a:srgbClr val="323C44"/>
                </a:solidFill>
                <a:cs typeface="Calibri" panose="020F0502020204030204" pitchFamily="34" charset="0"/>
              </a:rPr>
              <a:t>dot/scatter charts to visualize system interruptions by waiting time and by duration, or results of an experiment; bubble charts — training data by sportsman, power, and pulse; box-and-whisker charts — destinations by flight delay duration; error charts — variability of product sales; heat map charts — risk matrix</a:t>
            </a:r>
          </a:p>
        </p:txBody>
      </p:sp>
    </p:spTree>
    <p:extLst>
      <p:ext uri="{BB962C8B-B14F-4D97-AF65-F5344CB8AC3E}">
        <p14:creationId xmlns:p14="http://schemas.microsoft.com/office/powerpoint/2010/main" val="3945695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ED76D-D022-1E05-D8A3-795F08DBECB6}"/>
              </a:ext>
            </a:extLst>
          </p:cNvPr>
          <p:cNvSpPr>
            <a:spLocks noGrp="1"/>
          </p:cNvSpPr>
          <p:nvPr>
            <p:ph type="title"/>
          </p:nvPr>
        </p:nvSpPr>
        <p:spPr>
          <a:xfrm>
            <a:off x="1057790" y="128789"/>
            <a:ext cx="10064239" cy="667382"/>
          </a:xfrm>
        </p:spPr>
        <p:txBody>
          <a:bodyPr/>
          <a:lstStyle/>
          <a:p>
            <a:pPr algn="ctr"/>
            <a:r>
              <a:rPr lang="en-US" sz="2400" b="1" i="0" dirty="0">
                <a:solidFill>
                  <a:schemeClr val="bg1"/>
                </a:solidFill>
                <a:effectLst/>
                <a:latin typeface="+mj-lt"/>
              </a:rPr>
              <a:t>Analyze Data Distribution</a:t>
            </a:r>
            <a:br>
              <a:rPr lang="en-US" sz="2400" b="1" i="0" dirty="0">
                <a:solidFill>
                  <a:schemeClr val="bg1"/>
                </a:solidFill>
                <a:effectLst/>
                <a:latin typeface="+mj-lt"/>
              </a:rPr>
            </a:br>
            <a:endParaRPr lang="en-US" sz="2400" dirty="0"/>
          </a:p>
        </p:txBody>
      </p:sp>
      <p:pic>
        <p:nvPicPr>
          <p:cNvPr id="8194" name="Picture 2" descr="Understanding and Using Bubble Charts | Tableau">
            <a:extLst>
              <a:ext uri="{FF2B5EF4-FFF2-40B4-BE49-F238E27FC236}">
                <a16:creationId xmlns:a16="http://schemas.microsoft.com/office/drawing/2014/main" id="{26D1B516-A6C6-FEB5-E5E6-848C83D11F1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1503" y="1293017"/>
            <a:ext cx="4887304" cy="389757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Error Chart - amCharts">
            <a:extLst>
              <a:ext uri="{FF2B5EF4-FFF2-40B4-BE49-F238E27FC236}">
                <a16:creationId xmlns:a16="http://schemas.microsoft.com/office/drawing/2014/main" id="{6F3A7A93-A14F-713C-3B8B-304B33168D8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72538" y="796171"/>
            <a:ext cx="4887304" cy="329327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ange Charts | AnyChart Gallery">
            <a:extLst>
              <a:ext uri="{FF2B5EF4-FFF2-40B4-BE49-F238E27FC236}">
                <a16:creationId xmlns:a16="http://schemas.microsoft.com/office/drawing/2014/main" id="{992A19E1-8E60-8C95-FB8B-E2511170124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743196" y="4219993"/>
            <a:ext cx="4243892" cy="2509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41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884C-F513-7CB4-BFDC-80EC84FE8830}"/>
              </a:ext>
            </a:extLst>
          </p:cNvPr>
          <p:cNvSpPr>
            <a:spLocks noGrp="1"/>
          </p:cNvSpPr>
          <p:nvPr>
            <p:ph type="title"/>
          </p:nvPr>
        </p:nvSpPr>
        <p:spPr>
          <a:xfrm>
            <a:off x="1202305" y="187292"/>
            <a:ext cx="9720072" cy="673924"/>
          </a:xfrm>
        </p:spPr>
        <p:txBody>
          <a:bodyPr>
            <a:noAutofit/>
          </a:bodyPr>
          <a:lstStyle/>
          <a:p>
            <a:pPr algn="ctr"/>
            <a:r>
              <a:rPr lang="en-US" sz="2400" b="1" i="0" dirty="0">
                <a:solidFill>
                  <a:schemeClr val="bg1"/>
                </a:solidFill>
                <a:effectLst/>
                <a:latin typeface="+mj-lt"/>
              </a:rPr>
              <a:t>Evaluate Current Performance Data</a:t>
            </a:r>
            <a:br>
              <a:rPr lang="en-US" sz="2400" b="1" i="0" dirty="0">
                <a:solidFill>
                  <a:schemeClr val="bg1"/>
                </a:solidFill>
                <a:effectLst/>
                <a:latin typeface="+mj-lt"/>
              </a:rPr>
            </a:br>
            <a:endParaRPr lang="en-US" sz="2400" b="1" dirty="0">
              <a:solidFill>
                <a:schemeClr val="bg1"/>
              </a:solidFill>
              <a:latin typeface="+mj-lt"/>
            </a:endParaRPr>
          </a:p>
        </p:txBody>
      </p:sp>
      <p:pic>
        <p:nvPicPr>
          <p:cNvPr id="5" name="Content Placeholder 4" descr="A screenshot of a weather forecast&#10;&#10;Description automatically generated">
            <a:extLst>
              <a:ext uri="{FF2B5EF4-FFF2-40B4-BE49-F238E27FC236}">
                <a16:creationId xmlns:a16="http://schemas.microsoft.com/office/drawing/2014/main" id="{CD93190F-9351-B8DE-E822-277DA635268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84245" y="997216"/>
            <a:ext cx="7023509" cy="3501209"/>
          </a:xfrm>
        </p:spPr>
      </p:pic>
      <p:sp>
        <p:nvSpPr>
          <p:cNvPr id="7" name="TextBox 6">
            <a:extLst>
              <a:ext uri="{FF2B5EF4-FFF2-40B4-BE49-F238E27FC236}">
                <a16:creationId xmlns:a16="http://schemas.microsoft.com/office/drawing/2014/main" id="{C6038465-9468-A49B-A37D-11E53C9B2140}"/>
              </a:ext>
            </a:extLst>
          </p:cNvPr>
          <p:cNvSpPr txBox="1"/>
          <p:nvPr/>
        </p:nvSpPr>
        <p:spPr>
          <a:xfrm>
            <a:off x="985844" y="4498425"/>
            <a:ext cx="10220312" cy="2002664"/>
          </a:xfrm>
          <a:prstGeom prst="rect">
            <a:avLst/>
          </a:prstGeom>
          <a:noFill/>
        </p:spPr>
        <p:txBody>
          <a:bodyPr wrap="square">
            <a:spAutoFit/>
          </a:bodyPr>
          <a:lstStyle/>
          <a:p>
            <a:pPr algn="just">
              <a:lnSpc>
                <a:spcPct val="150000"/>
              </a:lnSpc>
            </a:pPr>
            <a:r>
              <a:rPr lang="en-US" sz="1200" b="1" dirty="0">
                <a:solidFill>
                  <a:srgbClr val="323C44"/>
                </a:solidFill>
                <a:latin typeface="Calibri" panose="020F0502020204030204" pitchFamily="34" charset="0"/>
                <a:cs typeface="Calibri" panose="020F0502020204030204" pitchFamily="34" charset="0"/>
              </a:rPr>
              <a:t>To evaluate performance and compare the actual value against KPI values or qualitative ranges — and basically, to visualize single-value data as indicators — the following chart types are commonly helpful:</a:t>
            </a:r>
          </a:p>
          <a:p>
            <a:pPr marL="742950" lvl="1" indent="-285750" algn="just">
              <a:lnSpc>
                <a:spcPct val="150000"/>
              </a:lnSpc>
              <a:buFont typeface="Wingdings" pitchFamily="2" charset="2"/>
              <a:buChar char="§"/>
            </a:pPr>
            <a:r>
              <a:rPr lang="en-US" sz="1200" dirty="0">
                <a:solidFill>
                  <a:srgbClr val="323C44"/>
                </a:solidFill>
                <a:latin typeface="Calibri" panose="020F0502020204030204" pitchFamily="34" charset="0"/>
                <a:cs typeface="Calibri" panose="020F0502020204030204" pitchFamily="34" charset="0"/>
              </a:rPr>
              <a:t>Circular gauges — for a radial scale.</a:t>
            </a:r>
          </a:p>
          <a:p>
            <a:pPr marL="742950" lvl="1" indent="-285750" algn="just">
              <a:lnSpc>
                <a:spcPct val="150000"/>
              </a:lnSpc>
              <a:buFont typeface="Wingdings" pitchFamily="2" charset="2"/>
              <a:buChar char="§"/>
            </a:pPr>
            <a:r>
              <a:rPr lang="en-US" sz="1200" dirty="0">
                <a:solidFill>
                  <a:srgbClr val="323C44"/>
                </a:solidFill>
                <a:latin typeface="Calibri" panose="020F0502020204030204" pitchFamily="34" charset="0"/>
                <a:cs typeface="Calibri" panose="020F0502020204030204" pitchFamily="34" charset="0"/>
              </a:rPr>
              <a:t>Linear gauges — for a linear scale.</a:t>
            </a:r>
          </a:p>
          <a:p>
            <a:pPr marL="742950" lvl="1" indent="-285750" algn="just">
              <a:lnSpc>
                <a:spcPct val="150000"/>
              </a:lnSpc>
              <a:buFont typeface="Wingdings" pitchFamily="2" charset="2"/>
              <a:buChar char="§"/>
            </a:pPr>
            <a:r>
              <a:rPr lang="en-US" sz="1200" dirty="0">
                <a:solidFill>
                  <a:srgbClr val="323C44"/>
                </a:solidFill>
                <a:latin typeface="Calibri" panose="020F0502020204030204" pitchFamily="34" charset="0"/>
                <a:cs typeface="Calibri" panose="020F0502020204030204" pitchFamily="34" charset="0"/>
              </a:rPr>
              <a:t>Bullet charts — for a more space-efficient visualization on a linear scale.</a:t>
            </a:r>
          </a:p>
          <a:p>
            <a:pPr marL="742950" lvl="1" indent="-285750" algn="just">
              <a:lnSpc>
                <a:spcPct val="150000"/>
              </a:lnSpc>
              <a:buFont typeface="Wingdings" pitchFamily="2" charset="2"/>
              <a:buChar char="§"/>
            </a:pPr>
            <a:r>
              <a:rPr lang="en-US" sz="1200" dirty="0">
                <a:solidFill>
                  <a:srgbClr val="323C44"/>
                </a:solidFill>
                <a:latin typeface="Calibri" panose="020F0502020204030204" pitchFamily="34" charset="0"/>
                <a:cs typeface="Calibri" panose="020F0502020204030204" pitchFamily="34" charset="0"/>
              </a:rPr>
              <a:t>For example, you can use circular gauges to visualize speed (like a speedometer) or wind direction (employing a compass-based look); linear gauges — air temperature (thermometer) or tank volume; bullet charts — current vs. planned sales or system availability figures; etc.</a:t>
            </a:r>
          </a:p>
        </p:txBody>
      </p:sp>
    </p:spTree>
    <p:extLst>
      <p:ext uri="{BB962C8B-B14F-4D97-AF65-F5344CB8AC3E}">
        <p14:creationId xmlns:p14="http://schemas.microsoft.com/office/powerpoint/2010/main" val="299998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7040A-D6AB-EE78-41F9-50F4B2D04523}"/>
              </a:ext>
            </a:extLst>
          </p:cNvPr>
          <p:cNvSpPr>
            <a:spLocks noGrp="1"/>
          </p:cNvSpPr>
          <p:nvPr>
            <p:ph type="title"/>
          </p:nvPr>
        </p:nvSpPr>
        <p:spPr>
          <a:xfrm>
            <a:off x="1057790" y="128789"/>
            <a:ext cx="10064239" cy="667382"/>
          </a:xfrm>
        </p:spPr>
        <p:txBody>
          <a:bodyPr/>
          <a:lstStyle/>
          <a:p>
            <a:pPr algn="ctr"/>
            <a:r>
              <a:rPr lang="en-US" sz="2400" b="1" i="0" dirty="0">
                <a:solidFill>
                  <a:schemeClr val="bg1"/>
                </a:solidFill>
                <a:effectLst/>
                <a:latin typeface="+mj-lt"/>
              </a:rPr>
              <a:t>Evaluate Current Performance Data</a:t>
            </a:r>
            <a:br>
              <a:rPr lang="en-US" sz="2400" b="1" i="0" dirty="0">
                <a:solidFill>
                  <a:schemeClr val="bg1"/>
                </a:solidFill>
                <a:effectLst/>
                <a:latin typeface="+mj-lt"/>
              </a:rPr>
            </a:br>
            <a:endParaRPr lang="en-US" sz="2400" dirty="0"/>
          </a:p>
        </p:txBody>
      </p:sp>
      <p:pic>
        <p:nvPicPr>
          <p:cNvPr id="9218" name="Picture 2" descr="Understanding and Using Bullet Graphs | Tableau">
            <a:extLst>
              <a:ext uri="{FF2B5EF4-FFF2-40B4-BE49-F238E27FC236}">
                <a16:creationId xmlns:a16="http://schemas.microsoft.com/office/drawing/2014/main" id="{1A6F6DC2-7389-C2C4-4FEF-D29A5C305E3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2015" y="1185029"/>
            <a:ext cx="7003613" cy="505777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Linear Gauge | Chartopedia | AnyChart">
            <a:extLst>
              <a:ext uri="{FF2B5EF4-FFF2-40B4-BE49-F238E27FC236}">
                <a16:creationId xmlns:a16="http://schemas.microsoft.com/office/drawing/2014/main" id="{4B95EFD0-C7AB-4336-63A1-C8CDC8464E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66585" y="1081088"/>
            <a:ext cx="4852351" cy="234791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ow to Make a Gauge Chart in Tableau | phData">
            <a:extLst>
              <a:ext uri="{FF2B5EF4-FFF2-40B4-BE49-F238E27FC236}">
                <a16:creationId xmlns:a16="http://schemas.microsoft.com/office/drawing/2014/main" id="{2A95F88D-C1EB-FC7A-2687-7DF572B167E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000313" y="3736895"/>
            <a:ext cx="3121716" cy="2505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340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62ACF-0F7E-17D4-D520-2E0A8CA086BC}"/>
              </a:ext>
            </a:extLst>
          </p:cNvPr>
          <p:cNvSpPr>
            <a:spLocks noGrp="1"/>
          </p:cNvSpPr>
          <p:nvPr>
            <p:ph type="title"/>
          </p:nvPr>
        </p:nvSpPr>
        <p:spPr>
          <a:xfrm>
            <a:off x="941674" y="131560"/>
            <a:ext cx="9720072" cy="420413"/>
          </a:xfrm>
        </p:spPr>
        <p:txBody>
          <a:bodyPr>
            <a:noAutofit/>
          </a:bodyPr>
          <a:lstStyle/>
          <a:p>
            <a:pPr algn="ctr"/>
            <a:r>
              <a:rPr lang="en-US" sz="2400" b="1" i="0" dirty="0">
                <a:solidFill>
                  <a:schemeClr val="bg1"/>
                </a:solidFill>
                <a:effectLst/>
                <a:latin typeface="+mj-lt"/>
              </a:rPr>
              <a:t>Examine Project Data</a:t>
            </a:r>
            <a:br>
              <a:rPr lang="en-US" sz="2400" b="1" i="0" dirty="0">
                <a:solidFill>
                  <a:schemeClr val="bg1"/>
                </a:solidFill>
                <a:effectLst/>
                <a:latin typeface="+mj-lt"/>
              </a:rPr>
            </a:br>
            <a:endParaRPr lang="en-US" sz="2400" b="1" dirty="0">
              <a:solidFill>
                <a:schemeClr val="bg1"/>
              </a:solidFill>
              <a:latin typeface="+mj-lt"/>
            </a:endParaRPr>
          </a:p>
        </p:txBody>
      </p:sp>
      <p:pic>
        <p:nvPicPr>
          <p:cNvPr id="5" name="Content Placeholder 4" descr="A screenshot of a computer screen&#10;&#10;Description automatically generated">
            <a:extLst>
              <a:ext uri="{FF2B5EF4-FFF2-40B4-BE49-F238E27FC236}">
                <a16:creationId xmlns:a16="http://schemas.microsoft.com/office/drawing/2014/main" id="{B27E7D34-A737-C4D3-C57A-C3BF74C03AC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007476" y="992463"/>
            <a:ext cx="7588469" cy="3743978"/>
          </a:xfrm>
        </p:spPr>
      </p:pic>
      <p:sp>
        <p:nvSpPr>
          <p:cNvPr id="7" name="TextBox 6">
            <a:extLst>
              <a:ext uri="{FF2B5EF4-FFF2-40B4-BE49-F238E27FC236}">
                <a16:creationId xmlns:a16="http://schemas.microsoft.com/office/drawing/2014/main" id="{1B9698D4-06C9-1203-5625-0A169DC7BA93}"/>
              </a:ext>
            </a:extLst>
          </p:cNvPr>
          <p:cNvSpPr txBox="1"/>
          <p:nvPr/>
        </p:nvSpPr>
        <p:spPr>
          <a:xfrm>
            <a:off x="1152879" y="4841544"/>
            <a:ext cx="9720072" cy="1674689"/>
          </a:xfrm>
          <a:prstGeom prst="rect">
            <a:avLst/>
          </a:prstGeom>
          <a:noFill/>
        </p:spPr>
        <p:txBody>
          <a:bodyPr wrap="square">
            <a:spAutoFit/>
          </a:bodyPr>
          <a:lstStyle/>
          <a:p>
            <a:pPr algn="l">
              <a:lnSpc>
                <a:spcPct val="150000"/>
              </a:lnSpc>
            </a:pPr>
            <a:r>
              <a:rPr lang="en-US" sz="1400" b="1" dirty="0">
                <a:solidFill>
                  <a:srgbClr val="323C44"/>
                </a:solidFill>
                <a:cs typeface="Calibri" panose="020F0502020204030204" pitchFamily="34" charset="0"/>
              </a:rPr>
              <a:t>To examine project data, the following chart types are commonly helpful:</a:t>
            </a:r>
          </a:p>
          <a:p>
            <a:pPr marL="742950" lvl="1" indent="-285750">
              <a:lnSpc>
                <a:spcPct val="150000"/>
              </a:lnSpc>
              <a:buFont typeface="Wingdings" pitchFamily="2" charset="2"/>
              <a:buChar char="§"/>
            </a:pPr>
            <a:r>
              <a:rPr lang="en-US" sz="1400" dirty="0">
                <a:solidFill>
                  <a:srgbClr val="323C44"/>
                </a:solidFill>
                <a:cs typeface="Calibri" panose="020F0502020204030204" pitchFamily="34" charset="0"/>
              </a:rPr>
              <a:t>Gantt chart — to keep an eye on activities on a project schedule.</a:t>
            </a:r>
          </a:p>
          <a:p>
            <a:pPr marL="742950" lvl="1" indent="-285750">
              <a:lnSpc>
                <a:spcPct val="150000"/>
              </a:lnSpc>
              <a:buFont typeface="Wingdings" pitchFamily="2" charset="2"/>
              <a:buChar char="§"/>
            </a:pPr>
            <a:r>
              <a:rPr lang="en-US" sz="1400" dirty="0">
                <a:solidFill>
                  <a:srgbClr val="323C44"/>
                </a:solidFill>
                <a:cs typeface="Calibri" panose="020F0502020204030204" pitchFamily="34" charset="0"/>
              </a:rPr>
              <a:t>Resource chart — to review resource occupancy.</a:t>
            </a:r>
          </a:p>
          <a:p>
            <a:pPr marL="742950" lvl="1" indent="-285750">
              <a:lnSpc>
                <a:spcPct val="150000"/>
              </a:lnSpc>
              <a:buFont typeface="Wingdings" pitchFamily="2" charset="2"/>
              <a:buChar char="§"/>
            </a:pPr>
            <a:r>
              <a:rPr lang="en-US" sz="1400" dirty="0">
                <a:solidFill>
                  <a:srgbClr val="323C44"/>
                </a:solidFill>
                <a:cs typeface="Calibri" panose="020F0502020204030204" pitchFamily="34" charset="0"/>
              </a:rPr>
              <a:t>For example, you can use Gantt charts to visualize project activities on a schedule or planned vs. actual progress; resource charts — server status; </a:t>
            </a:r>
            <a:r>
              <a:rPr lang="en-US" sz="1400" dirty="0" err="1">
                <a:solidFill>
                  <a:srgbClr val="323C44"/>
                </a:solidFill>
                <a:cs typeface="Calibri" panose="020F0502020204030204" pitchFamily="34" charset="0"/>
              </a:rPr>
              <a:t>etc</a:t>
            </a:r>
            <a:endParaRPr lang="en-US" sz="1400" dirty="0">
              <a:solidFill>
                <a:srgbClr val="323C44"/>
              </a:solidFill>
              <a:cs typeface="Calibri" panose="020F0502020204030204" pitchFamily="34" charset="0"/>
            </a:endParaRPr>
          </a:p>
        </p:txBody>
      </p:sp>
    </p:spTree>
    <p:extLst>
      <p:ext uri="{BB962C8B-B14F-4D97-AF65-F5344CB8AC3E}">
        <p14:creationId xmlns:p14="http://schemas.microsoft.com/office/powerpoint/2010/main" val="4051292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D8364-675F-2056-9958-41A85675DE4A}"/>
              </a:ext>
            </a:extLst>
          </p:cNvPr>
          <p:cNvSpPr>
            <a:spLocks noGrp="1"/>
          </p:cNvSpPr>
          <p:nvPr>
            <p:ph type="title"/>
          </p:nvPr>
        </p:nvSpPr>
        <p:spPr>
          <a:xfrm>
            <a:off x="1057790" y="154546"/>
            <a:ext cx="10064239" cy="641625"/>
          </a:xfrm>
        </p:spPr>
        <p:txBody>
          <a:bodyPr/>
          <a:lstStyle/>
          <a:p>
            <a:pPr algn="ctr"/>
            <a:r>
              <a:rPr lang="en-US" sz="2400" b="1" i="0" dirty="0">
                <a:solidFill>
                  <a:schemeClr val="bg1"/>
                </a:solidFill>
                <a:effectLst/>
                <a:latin typeface="+mj-lt"/>
              </a:rPr>
              <a:t>Examine Project Data</a:t>
            </a:r>
            <a:br>
              <a:rPr lang="en-US" sz="2400" b="1" i="0" dirty="0">
                <a:solidFill>
                  <a:schemeClr val="bg1"/>
                </a:solidFill>
                <a:effectLst/>
                <a:latin typeface="+mj-lt"/>
              </a:rPr>
            </a:br>
            <a:endParaRPr lang="en-US" sz="2400" dirty="0"/>
          </a:p>
        </p:txBody>
      </p:sp>
      <p:pic>
        <p:nvPicPr>
          <p:cNvPr id="10242" name="Picture 2" descr="How To Make A Gantt Chart: Tableau, Excel, &amp; Google Sheets">
            <a:extLst>
              <a:ext uri="{FF2B5EF4-FFF2-40B4-BE49-F238E27FC236}">
                <a16:creationId xmlns:a16="http://schemas.microsoft.com/office/drawing/2014/main" id="{7DA227BA-0FB0-48A0-A0C5-38E4A144E8D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286" y="1682695"/>
            <a:ext cx="6012623" cy="243010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resource chart project management - Keski">
            <a:extLst>
              <a:ext uri="{FF2B5EF4-FFF2-40B4-BE49-F238E27FC236}">
                <a16:creationId xmlns:a16="http://schemas.microsoft.com/office/drawing/2014/main" id="{2E1F3644-B858-1BD0-1D1D-D27115E92D7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59132" y="2897746"/>
            <a:ext cx="5679583" cy="3805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826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AEDA5-0EC7-7A15-741C-14BC817837B4}"/>
              </a:ext>
            </a:extLst>
          </p:cNvPr>
          <p:cNvSpPr>
            <a:spLocks noGrp="1"/>
          </p:cNvSpPr>
          <p:nvPr>
            <p:ph type="title"/>
          </p:nvPr>
        </p:nvSpPr>
        <p:spPr>
          <a:xfrm>
            <a:off x="1024033" y="147393"/>
            <a:ext cx="9720072" cy="676025"/>
          </a:xfrm>
        </p:spPr>
        <p:txBody>
          <a:bodyPr>
            <a:noAutofit/>
          </a:bodyPr>
          <a:lstStyle/>
          <a:p>
            <a:pPr algn="ctr"/>
            <a:r>
              <a:rPr lang="en-US" sz="2400" b="1" i="0" dirty="0">
                <a:solidFill>
                  <a:schemeClr val="bg1"/>
                </a:solidFill>
                <a:effectLst/>
                <a:latin typeface="+mj-lt"/>
              </a:rPr>
              <a:t>Make Sense of Geographical Data</a:t>
            </a:r>
            <a:br>
              <a:rPr lang="en-US" sz="2400" b="1" i="0" dirty="0">
                <a:solidFill>
                  <a:schemeClr val="bg1"/>
                </a:solidFill>
                <a:effectLst/>
                <a:latin typeface="+mj-lt"/>
              </a:rPr>
            </a:br>
            <a:endParaRPr lang="en-US" sz="2400" b="1" dirty="0">
              <a:solidFill>
                <a:schemeClr val="bg1"/>
              </a:solidFill>
              <a:latin typeface="+mj-lt"/>
            </a:endParaRPr>
          </a:p>
        </p:txBody>
      </p:sp>
      <p:pic>
        <p:nvPicPr>
          <p:cNvPr id="5" name="Content Placeholder 4">
            <a:extLst>
              <a:ext uri="{FF2B5EF4-FFF2-40B4-BE49-F238E27FC236}">
                <a16:creationId xmlns:a16="http://schemas.microsoft.com/office/drawing/2014/main" id="{BD6556DD-6979-56F9-DED6-11F2F03AF72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693153" y="887287"/>
            <a:ext cx="4381832" cy="3423548"/>
          </a:xfrm>
        </p:spPr>
      </p:pic>
      <p:sp>
        <p:nvSpPr>
          <p:cNvPr id="7" name="TextBox 6">
            <a:extLst>
              <a:ext uri="{FF2B5EF4-FFF2-40B4-BE49-F238E27FC236}">
                <a16:creationId xmlns:a16="http://schemas.microsoft.com/office/drawing/2014/main" id="{C7173E41-F3E5-F9C1-0E5A-3B26623E3DEF}"/>
              </a:ext>
            </a:extLst>
          </p:cNvPr>
          <p:cNvSpPr txBox="1"/>
          <p:nvPr/>
        </p:nvSpPr>
        <p:spPr>
          <a:xfrm>
            <a:off x="1235964" y="4438573"/>
            <a:ext cx="9720072" cy="1997855"/>
          </a:xfrm>
          <a:prstGeom prst="rect">
            <a:avLst/>
          </a:prstGeom>
          <a:noFill/>
        </p:spPr>
        <p:txBody>
          <a:bodyPr wrap="square">
            <a:spAutoFit/>
          </a:bodyPr>
          <a:lstStyle/>
          <a:p>
            <a:pPr algn="just">
              <a:lnSpc>
                <a:spcPct val="150000"/>
              </a:lnSpc>
            </a:pPr>
            <a:r>
              <a:rPr lang="en-US" sz="1400" b="1" i="0" dirty="0">
                <a:solidFill>
                  <a:srgbClr val="323C44"/>
                </a:solidFill>
                <a:effectLst/>
                <a:cs typeface="Calibri" panose="020F0502020204030204" pitchFamily="34" charset="0"/>
              </a:rPr>
              <a:t>To </a:t>
            </a:r>
            <a:r>
              <a:rPr lang="en-US" sz="1400" b="1" dirty="0">
                <a:solidFill>
                  <a:srgbClr val="323C44"/>
                </a:solidFill>
                <a:cs typeface="Calibri" panose="020F0502020204030204" pitchFamily="34" charset="0"/>
              </a:rPr>
              <a:t>make sense of geographical data, the following geo-visualization chart types are commonly helpful:</a:t>
            </a:r>
          </a:p>
          <a:p>
            <a:pPr marL="742950" lvl="1" indent="-285750" algn="just">
              <a:lnSpc>
                <a:spcPct val="150000"/>
              </a:lnSpc>
              <a:buFont typeface="Wingdings" pitchFamily="2" charset="2"/>
              <a:buChar char="§"/>
            </a:pPr>
            <a:r>
              <a:rPr lang="en-US" sz="1400" dirty="0">
                <a:solidFill>
                  <a:srgbClr val="323C44"/>
                </a:solidFill>
                <a:cs typeface="Calibri" panose="020F0502020204030204" pitchFamily="34" charset="0"/>
              </a:rPr>
              <a:t>Choropleth maps — to identify differences across geographical areas.</a:t>
            </a:r>
          </a:p>
          <a:p>
            <a:pPr marL="742950" lvl="1" indent="-285750" algn="just">
              <a:lnSpc>
                <a:spcPct val="150000"/>
              </a:lnSpc>
              <a:buFont typeface="Wingdings" pitchFamily="2" charset="2"/>
              <a:buChar char="§"/>
            </a:pPr>
            <a:r>
              <a:rPr lang="en-US" sz="1400" dirty="0">
                <a:solidFill>
                  <a:srgbClr val="323C44"/>
                </a:solidFill>
                <a:cs typeface="Calibri" panose="020F0502020204030204" pitchFamily="34" charset="0"/>
              </a:rPr>
              <a:t>Dot maps — to understand geographical distribution trends.</a:t>
            </a:r>
          </a:p>
          <a:p>
            <a:pPr marL="742950" lvl="1" indent="-285750" algn="just">
              <a:lnSpc>
                <a:spcPct val="150000"/>
              </a:lnSpc>
              <a:buFont typeface="Wingdings" pitchFamily="2" charset="2"/>
              <a:buChar char="§"/>
            </a:pPr>
            <a:r>
              <a:rPr lang="en-US" sz="1400" dirty="0">
                <a:solidFill>
                  <a:srgbClr val="323C44"/>
                </a:solidFill>
                <a:cs typeface="Calibri" panose="020F0502020204030204" pitchFamily="34" charset="0"/>
              </a:rPr>
              <a:t>Bubble maps — to add a size variable into a visual.</a:t>
            </a:r>
          </a:p>
          <a:p>
            <a:pPr marL="742950" lvl="1" indent="-285750" algn="just">
              <a:lnSpc>
                <a:spcPct val="150000"/>
              </a:lnSpc>
              <a:buFont typeface="Wingdings" pitchFamily="2" charset="2"/>
              <a:buChar char="§"/>
            </a:pPr>
            <a:r>
              <a:rPr lang="en-US" sz="1400" dirty="0">
                <a:solidFill>
                  <a:srgbClr val="323C44"/>
                </a:solidFill>
                <a:cs typeface="Calibri" panose="020F0502020204030204" pitchFamily="34" charset="0"/>
              </a:rPr>
              <a:t>Connector maps — for a look at geographical connections.</a:t>
            </a:r>
          </a:p>
          <a:p>
            <a:pPr marL="742950" lvl="1" indent="-285750" algn="just">
              <a:lnSpc>
                <a:spcPct val="150000"/>
              </a:lnSpc>
              <a:buFont typeface="Wingdings" pitchFamily="2" charset="2"/>
              <a:buChar char="§"/>
            </a:pPr>
            <a:r>
              <a:rPr lang="en-US" sz="1400" dirty="0">
                <a:solidFill>
                  <a:srgbClr val="323C44"/>
                </a:solidFill>
                <a:cs typeface="Calibri" panose="020F0502020204030204" pitchFamily="34" charset="0"/>
              </a:rPr>
              <a:t>Flow maps — to </a:t>
            </a:r>
            <a:r>
              <a:rPr lang="en-US" sz="1400" b="0" i="0" dirty="0">
                <a:solidFill>
                  <a:srgbClr val="323C44"/>
                </a:solidFill>
                <a:effectLst/>
                <a:cs typeface="Calibri" panose="020F0502020204030204" pitchFamily="34" charset="0"/>
              </a:rPr>
              <a:t>explore how objects move between locations when direction is important.</a:t>
            </a:r>
          </a:p>
        </p:txBody>
      </p:sp>
    </p:spTree>
    <p:extLst>
      <p:ext uri="{BB962C8B-B14F-4D97-AF65-F5344CB8AC3E}">
        <p14:creationId xmlns:p14="http://schemas.microsoft.com/office/powerpoint/2010/main" val="898683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CF8E2-86DD-5CAA-4B02-7D3CB4DA6C2C}"/>
              </a:ext>
            </a:extLst>
          </p:cNvPr>
          <p:cNvSpPr>
            <a:spLocks noGrp="1"/>
          </p:cNvSpPr>
          <p:nvPr>
            <p:ph type="title"/>
          </p:nvPr>
        </p:nvSpPr>
        <p:spPr>
          <a:xfrm>
            <a:off x="1057790" y="115910"/>
            <a:ext cx="10064239" cy="680261"/>
          </a:xfrm>
        </p:spPr>
        <p:txBody>
          <a:bodyPr/>
          <a:lstStyle/>
          <a:p>
            <a:pPr algn="ctr"/>
            <a:r>
              <a:rPr lang="en-US" sz="2400" b="1" i="0" dirty="0">
                <a:solidFill>
                  <a:schemeClr val="bg1"/>
                </a:solidFill>
                <a:effectLst/>
                <a:latin typeface="+mj-lt"/>
              </a:rPr>
              <a:t>Make Sense of Geographical Data</a:t>
            </a:r>
            <a:br>
              <a:rPr lang="en-US" sz="2400" b="1" i="0" dirty="0">
                <a:solidFill>
                  <a:schemeClr val="bg1"/>
                </a:solidFill>
                <a:effectLst/>
                <a:latin typeface="+mj-lt"/>
              </a:rPr>
            </a:br>
            <a:endParaRPr lang="en-US" sz="2400" dirty="0"/>
          </a:p>
        </p:txBody>
      </p:sp>
      <p:pic>
        <p:nvPicPr>
          <p:cNvPr id="11266" name="Picture 2" descr="Never Ever Do This in a Choropleth Map! | by Glenn Kong | Medium">
            <a:extLst>
              <a:ext uri="{FF2B5EF4-FFF2-40B4-BE49-F238E27FC236}">
                <a16:creationId xmlns:a16="http://schemas.microsoft.com/office/drawing/2014/main" id="{F1626E28-37C4-A1F7-0161-0FBEAE8309E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6719" y="1252515"/>
            <a:ext cx="4887710" cy="303190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he Stata Blog » How to create choropleth maps using the COVID-19 data from  Johns Hopkins University">
            <a:extLst>
              <a:ext uri="{FF2B5EF4-FFF2-40B4-BE49-F238E27FC236}">
                <a16:creationId xmlns:a16="http://schemas.microsoft.com/office/drawing/2014/main" id="{11C9DF0B-5D87-407A-FCA6-28BD7A8B5A9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89909" y="892084"/>
            <a:ext cx="5643808" cy="317464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The Functional Art: An Introduction to Information Graphics and  Visualization: The ambiguity of dot density maps">
            <a:extLst>
              <a:ext uri="{FF2B5EF4-FFF2-40B4-BE49-F238E27FC236}">
                <a16:creationId xmlns:a16="http://schemas.microsoft.com/office/drawing/2014/main" id="{02F7A464-EE3B-CB5E-5605-C24065D74AA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817476" y="4096111"/>
            <a:ext cx="4097806" cy="264597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Flow Map | Chartopedia | AnyChart">
            <a:extLst>
              <a:ext uri="{FF2B5EF4-FFF2-40B4-BE49-F238E27FC236}">
                <a16:creationId xmlns:a16="http://schemas.microsoft.com/office/drawing/2014/main" id="{3CB002B7-0DBC-C592-EBD7-3AF0237D303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961644" y="4284423"/>
            <a:ext cx="5005826" cy="257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459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B4B98-7C21-E1DF-1B37-CA3A98C89549}"/>
              </a:ext>
            </a:extLst>
          </p:cNvPr>
          <p:cNvSpPr>
            <a:spLocks noGrp="1"/>
          </p:cNvSpPr>
          <p:nvPr>
            <p:ph type="title"/>
          </p:nvPr>
        </p:nvSpPr>
        <p:spPr>
          <a:xfrm>
            <a:off x="1057790" y="128789"/>
            <a:ext cx="10064239" cy="667382"/>
          </a:xfrm>
        </p:spPr>
        <p:txBody>
          <a:bodyPr/>
          <a:lstStyle/>
          <a:p>
            <a:pPr algn="ctr"/>
            <a:r>
              <a:rPr lang="en-US" sz="2400" b="1" dirty="0">
                <a:latin typeface="+mj-lt"/>
              </a:rPr>
              <a:t>Different types of charts &amp; graphs </a:t>
            </a:r>
          </a:p>
        </p:txBody>
      </p:sp>
      <p:sp>
        <p:nvSpPr>
          <p:cNvPr id="3" name="Content Placeholder 2">
            <a:extLst>
              <a:ext uri="{FF2B5EF4-FFF2-40B4-BE49-F238E27FC236}">
                <a16:creationId xmlns:a16="http://schemas.microsoft.com/office/drawing/2014/main" id="{C1F9AA1F-D035-0F44-5918-EF626082D46F}"/>
              </a:ext>
            </a:extLst>
          </p:cNvPr>
          <p:cNvSpPr>
            <a:spLocks noGrp="1"/>
          </p:cNvSpPr>
          <p:nvPr>
            <p:ph idx="1"/>
          </p:nvPr>
        </p:nvSpPr>
        <p:spPr>
          <a:xfrm>
            <a:off x="1057790" y="1162118"/>
            <a:ext cx="9778483" cy="4990588"/>
          </a:xfrm>
        </p:spPr>
        <p:txBody>
          <a:bodyPr/>
          <a:lstStyle/>
          <a:p>
            <a:pPr algn="l">
              <a:lnSpc>
                <a:spcPct val="150000"/>
              </a:lnSpc>
            </a:pPr>
            <a:r>
              <a:rPr lang="en-US" sz="1600" b="1" i="0" u="sng" dirty="0">
                <a:solidFill>
                  <a:srgbClr val="000000"/>
                </a:solidFill>
                <a:effectLst/>
                <a:highlight>
                  <a:srgbClr val="FFFFFF"/>
                </a:highlight>
                <a:latin typeface="+mn-lt"/>
              </a:rPr>
              <a:t> Line charts</a:t>
            </a:r>
          </a:p>
          <a:p>
            <a:pPr lvl="1">
              <a:lnSpc>
                <a:spcPct val="150000"/>
              </a:lnSpc>
              <a:buFont typeface="Wingdings" pitchFamily="2" charset="2"/>
              <a:buChar char="Ø"/>
            </a:pPr>
            <a:r>
              <a:rPr lang="en-US" sz="1334" b="0" i="0" dirty="0">
                <a:solidFill>
                  <a:srgbClr val="333333"/>
                </a:solidFill>
                <a:effectLst/>
                <a:highlight>
                  <a:srgbClr val="FFFFFF"/>
                </a:highlight>
                <a:latin typeface="+mn-lt"/>
              </a:rPr>
              <a:t>A line chart connects distinct data points through straight lines. It’s used to </a:t>
            </a:r>
            <a:r>
              <a:rPr lang="en-US" sz="1334" dirty="0">
                <a:solidFill>
                  <a:srgbClr val="333333"/>
                </a:solidFill>
                <a:highlight>
                  <a:srgbClr val="FFFFFF"/>
                </a:highlight>
                <a:latin typeface="+mn-lt"/>
              </a:rPr>
              <a:t>find</a:t>
            </a:r>
            <a:r>
              <a:rPr lang="en-US" sz="1334" b="0" i="0" dirty="0">
                <a:solidFill>
                  <a:srgbClr val="333333"/>
                </a:solidFill>
                <a:effectLst/>
                <a:highlight>
                  <a:srgbClr val="FFFFFF"/>
                </a:highlight>
                <a:latin typeface="+mn-lt"/>
              </a:rPr>
              <a:t> trends, patterns, and variable changes. </a:t>
            </a:r>
          </a:p>
          <a:p>
            <a:pPr marL="0" indent="0">
              <a:buNone/>
            </a:pPr>
            <a:endParaRPr lang="en-US" dirty="0"/>
          </a:p>
        </p:txBody>
      </p:sp>
      <p:sp>
        <p:nvSpPr>
          <p:cNvPr id="4" name="TextBox 3">
            <a:extLst>
              <a:ext uri="{FF2B5EF4-FFF2-40B4-BE49-F238E27FC236}">
                <a16:creationId xmlns:a16="http://schemas.microsoft.com/office/drawing/2014/main" id="{A1BD13AA-6D64-7C95-49B4-245B5BB16E30}"/>
              </a:ext>
            </a:extLst>
          </p:cNvPr>
          <p:cNvSpPr txBox="1"/>
          <p:nvPr/>
        </p:nvSpPr>
        <p:spPr>
          <a:xfrm>
            <a:off x="3394841" y="325821"/>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pic>
        <p:nvPicPr>
          <p:cNvPr id="6" name="Picture 5" descr="A screenshot of a graph&#10;&#10;Description automatically generated">
            <a:extLst>
              <a:ext uri="{FF2B5EF4-FFF2-40B4-BE49-F238E27FC236}">
                <a16:creationId xmlns:a16="http://schemas.microsoft.com/office/drawing/2014/main" id="{07185E3F-287F-01F1-3E76-FF9B700F91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82596" y="2487819"/>
            <a:ext cx="6504301" cy="4116832"/>
          </a:xfrm>
          <a:prstGeom prst="rect">
            <a:avLst/>
          </a:prstGeom>
        </p:spPr>
      </p:pic>
      <p:sp>
        <p:nvSpPr>
          <p:cNvPr id="8" name="TextBox 7">
            <a:extLst>
              <a:ext uri="{FF2B5EF4-FFF2-40B4-BE49-F238E27FC236}">
                <a16:creationId xmlns:a16="http://schemas.microsoft.com/office/drawing/2014/main" id="{83732744-A5D2-82C4-E034-6FC2398CF50D}"/>
              </a:ext>
            </a:extLst>
          </p:cNvPr>
          <p:cNvSpPr txBox="1"/>
          <p:nvPr/>
        </p:nvSpPr>
        <p:spPr>
          <a:xfrm>
            <a:off x="252249" y="2487819"/>
            <a:ext cx="5234152" cy="3519040"/>
          </a:xfrm>
          <a:prstGeom prst="rect">
            <a:avLst/>
          </a:prstGeom>
          <a:noFill/>
        </p:spPr>
        <p:txBody>
          <a:bodyPr wrap="square">
            <a:spAutoFit/>
          </a:bodyPr>
          <a:lstStyle/>
          <a:p>
            <a:pPr algn="just">
              <a:lnSpc>
                <a:spcPct val="150000"/>
              </a:lnSpc>
            </a:pPr>
            <a:r>
              <a:rPr lang="en-US" sz="1500" b="1" i="0" u="sng" dirty="0">
                <a:solidFill>
                  <a:srgbClr val="000000"/>
                </a:solidFill>
                <a:effectLst/>
                <a:highlight>
                  <a:srgbClr val="FFFFFF"/>
                </a:highlight>
              </a:rPr>
              <a:t>When to use line charts?</a:t>
            </a:r>
            <a:endParaRPr lang="en-US" sz="1500" b="0" i="0" u="sng" dirty="0">
              <a:solidFill>
                <a:srgbClr val="000000"/>
              </a:solidFill>
              <a:effectLst/>
              <a:highlight>
                <a:srgbClr val="FFFFFF"/>
              </a:highlight>
            </a:endParaRPr>
          </a:p>
          <a:p>
            <a:pPr algn="just">
              <a:lnSpc>
                <a:spcPct val="150000"/>
              </a:lnSpc>
            </a:pPr>
            <a:r>
              <a:rPr lang="en-US" sz="1500" b="0" i="0" dirty="0">
                <a:solidFill>
                  <a:srgbClr val="333333"/>
                </a:solidFill>
                <a:effectLst/>
                <a:highlight>
                  <a:srgbClr val="FFFFFF"/>
                </a:highlight>
              </a:rPr>
              <a:t>This type of chart helps measure how different groups relate to each other. This type of chart is also effective for demonstrating progression, making them suitable for scenarios like project timelines, production cycles, or population growth.</a:t>
            </a:r>
          </a:p>
          <a:p>
            <a:pPr algn="just">
              <a:lnSpc>
                <a:spcPct val="150000"/>
              </a:lnSpc>
            </a:pPr>
            <a:r>
              <a:rPr lang="en-US" sz="1500" b="1" i="0" u="sng" dirty="0">
                <a:solidFill>
                  <a:srgbClr val="000000"/>
                </a:solidFill>
                <a:effectLst/>
                <a:highlight>
                  <a:srgbClr val="FFFFFF"/>
                </a:highlight>
              </a:rPr>
              <a:t>Best practices for line charts: </a:t>
            </a:r>
            <a:endParaRPr lang="en-US" sz="1500" b="0" i="0" u="sng" dirty="0">
              <a:solidFill>
                <a:srgbClr val="000000"/>
              </a:solidFill>
              <a:effectLst/>
              <a:highlight>
                <a:srgbClr val="FFFFFF"/>
              </a:highlight>
            </a:endParaRPr>
          </a:p>
          <a:p>
            <a:pPr algn="just">
              <a:lnSpc>
                <a:spcPct val="150000"/>
              </a:lnSpc>
              <a:buFont typeface="Arial" panose="020B0604020202020204" pitchFamily="34" charset="0"/>
              <a:buChar char="•"/>
            </a:pPr>
            <a:r>
              <a:rPr lang="en-US" sz="1500" b="0" i="0" dirty="0">
                <a:solidFill>
                  <a:srgbClr val="333333"/>
                </a:solidFill>
                <a:effectLst/>
                <a:highlight>
                  <a:srgbClr val="FFFFFF"/>
                </a:highlight>
              </a:rPr>
              <a:t>Ensure that the data you're representing has a logical order</a:t>
            </a:r>
          </a:p>
          <a:p>
            <a:pPr algn="just">
              <a:lnSpc>
                <a:spcPct val="150000"/>
              </a:lnSpc>
              <a:buFont typeface="Arial" panose="020B0604020202020204" pitchFamily="34" charset="0"/>
              <a:buChar char="•"/>
            </a:pPr>
            <a:r>
              <a:rPr lang="en-US" sz="1500" b="0" i="0" dirty="0">
                <a:solidFill>
                  <a:srgbClr val="333333"/>
                </a:solidFill>
                <a:effectLst/>
                <a:highlight>
                  <a:srgbClr val="FFFFFF"/>
                </a:highlight>
              </a:rPr>
              <a:t>Add context through annotations and labels</a:t>
            </a:r>
          </a:p>
          <a:p>
            <a:pPr algn="just">
              <a:lnSpc>
                <a:spcPct val="150000"/>
              </a:lnSpc>
              <a:buFont typeface="Arial" panose="020B0604020202020204" pitchFamily="34" charset="0"/>
              <a:buChar char="•"/>
            </a:pPr>
            <a:r>
              <a:rPr lang="en-US" sz="1500" b="0" i="0" dirty="0">
                <a:solidFill>
                  <a:srgbClr val="333333"/>
                </a:solidFill>
                <a:effectLst/>
                <a:highlight>
                  <a:srgbClr val="FFFFFF"/>
                </a:highlight>
              </a:rPr>
              <a:t>If the dataset is large, use transparency or spacing to improve visibility</a:t>
            </a:r>
          </a:p>
        </p:txBody>
      </p:sp>
    </p:spTree>
    <p:extLst>
      <p:ext uri="{BB962C8B-B14F-4D97-AF65-F5344CB8AC3E}">
        <p14:creationId xmlns:p14="http://schemas.microsoft.com/office/powerpoint/2010/main" val="989537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12963-836F-1337-1F4F-88C333C5D1A7}"/>
              </a:ext>
            </a:extLst>
          </p:cNvPr>
          <p:cNvSpPr>
            <a:spLocks noGrp="1"/>
          </p:cNvSpPr>
          <p:nvPr>
            <p:ph type="title"/>
          </p:nvPr>
        </p:nvSpPr>
        <p:spPr>
          <a:xfrm>
            <a:off x="1057790" y="147145"/>
            <a:ext cx="10064239" cy="649026"/>
          </a:xfrm>
        </p:spPr>
        <p:txBody>
          <a:bodyPr/>
          <a:lstStyle/>
          <a:p>
            <a:pPr algn="ctr"/>
            <a:r>
              <a:rPr lang="en-US" sz="2400" b="1" dirty="0">
                <a:latin typeface="+mj-lt"/>
              </a:rPr>
              <a:t>Bar Charts</a:t>
            </a:r>
          </a:p>
        </p:txBody>
      </p:sp>
      <p:sp>
        <p:nvSpPr>
          <p:cNvPr id="3" name="Content Placeholder 2">
            <a:extLst>
              <a:ext uri="{FF2B5EF4-FFF2-40B4-BE49-F238E27FC236}">
                <a16:creationId xmlns:a16="http://schemas.microsoft.com/office/drawing/2014/main" id="{884B815B-EF83-C6BA-7A31-63C5E0C97C30}"/>
              </a:ext>
            </a:extLst>
          </p:cNvPr>
          <p:cNvSpPr>
            <a:spLocks noGrp="1"/>
          </p:cNvSpPr>
          <p:nvPr>
            <p:ph idx="1"/>
          </p:nvPr>
        </p:nvSpPr>
        <p:spPr>
          <a:xfrm>
            <a:off x="843317" y="1046560"/>
            <a:ext cx="9778483" cy="5008768"/>
          </a:xfrm>
        </p:spPr>
        <p:txBody>
          <a:bodyPr/>
          <a:lstStyle/>
          <a:p>
            <a:pPr algn="just">
              <a:lnSpc>
                <a:spcPct val="150000"/>
              </a:lnSpc>
            </a:pPr>
            <a:r>
              <a:rPr lang="en-US" sz="1400" b="1" i="0" u="sng" dirty="0">
                <a:solidFill>
                  <a:srgbClr val="000000"/>
                </a:solidFill>
                <a:effectLst/>
                <a:highlight>
                  <a:srgbClr val="FFFFFF"/>
                </a:highlight>
                <a:latin typeface="+mn-lt"/>
              </a:rPr>
              <a:t> Bar charts</a:t>
            </a:r>
          </a:p>
          <a:p>
            <a:pPr lvl="1" algn="just">
              <a:lnSpc>
                <a:spcPct val="150000"/>
              </a:lnSpc>
              <a:buFont typeface="Wingdings" pitchFamily="2" charset="2"/>
              <a:buChar char="Ø"/>
            </a:pPr>
            <a:r>
              <a:rPr lang="en-US" sz="1400" b="0" i="0" dirty="0">
                <a:solidFill>
                  <a:srgbClr val="333333"/>
                </a:solidFill>
                <a:effectLst/>
                <a:highlight>
                  <a:srgbClr val="FFFFFF"/>
                </a:highlight>
                <a:latin typeface="+mn-lt"/>
              </a:rPr>
              <a:t>A bar chart represents data using rectangular bars or columns, the length of each bar corresponds proportionally to its value. You can present these bars horizontally or vertically. </a:t>
            </a:r>
            <a:endParaRPr lang="en-US" sz="1400" dirty="0"/>
          </a:p>
        </p:txBody>
      </p:sp>
      <p:pic>
        <p:nvPicPr>
          <p:cNvPr id="5" name="Picture 4" descr="A screenshot of a graph&#10;&#10;Description automatically generated">
            <a:extLst>
              <a:ext uri="{FF2B5EF4-FFF2-40B4-BE49-F238E27FC236}">
                <a16:creationId xmlns:a16="http://schemas.microsoft.com/office/drawing/2014/main" id="{050866A6-86CB-4838-053C-126CB8F4AC7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84044" y="2566437"/>
            <a:ext cx="6397820" cy="3762928"/>
          </a:xfrm>
          <a:prstGeom prst="rect">
            <a:avLst/>
          </a:prstGeom>
        </p:spPr>
      </p:pic>
      <p:sp>
        <p:nvSpPr>
          <p:cNvPr id="7" name="TextBox 6">
            <a:extLst>
              <a:ext uri="{FF2B5EF4-FFF2-40B4-BE49-F238E27FC236}">
                <a16:creationId xmlns:a16="http://schemas.microsoft.com/office/drawing/2014/main" id="{39A23F02-6D56-3A0F-D44C-67F018E9E35A}"/>
              </a:ext>
            </a:extLst>
          </p:cNvPr>
          <p:cNvSpPr txBox="1"/>
          <p:nvPr/>
        </p:nvSpPr>
        <p:spPr>
          <a:xfrm>
            <a:off x="310136" y="2536288"/>
            <a:ext cx="4703298" cy="3519040"/>
          </a:xfrm>
          <a:prstGeom prst="rect">
            <a:avLst/>
          </a:prstGeom>
          <a:noFill/>
        </p:spPr>
        <p:txBody>
          <a:bodyPr wrap="square">
            <a:spAutoFit/>
          </a:bodyPr>
          <a:lstStyle/>
          <a:p>
            <a:pPr algn="just">
              <a:lnSpc>
                <a:spcPct val="150000"/>
              </a:lnSpc>
            </a:pPr>
            <a:r>
              <a:rPr lang="en-US" sz="1500" b="1" i="0" u="sng" dirty="0">
                <a:solidFill>
                  <a:srgbClr val="000000"/>
                </a:solidFill>
                <a:effectLst/>
                <a:highlight>
                  <a:srgbClr val="FFFFFF"/>
                </a:highlight>
              </a:rPr>
              <a:t>When to use bar charts?</a:t>
            </a:r>
            <a:endParaRPr lang="en-US" sz="1500" b="0" i="0" u="sng" dirty="0">
              <a:solidFill>
                <a:srgbClr val="000000"/>
              </a:solidFill>
              <a:effectLst/>
              <a:highlight>
                <a:srgbClr val="FFFFFF"/>
              </a:highlight>
            </a:endParaRPr>
          </a:p>
          <a:p>
            <a:pPr algn="just">
              <a:lnSpc>
                <a:spcPct val="150000"/>
              </a:lnSpc>
            </a:pPr>
            <a:r>
              <a:rPr lang="en-US" sz="1500" b="0" i="0" dirty="0">
                <a:solidFill>
                  <a:srgbClr val="333333"/>
                </a:solidFill>
                <a:effectLst/>
                <a:highlight>
                  <a:srgbClr val="FFFFFF"/>
                </a:highlight>
              </a:rPr>
              <a:t>Bar charts are excellent for comparing the values of different categories or groups. They are also helpful in showing distribution of data across different categories.</a:t>
            </a:r>
          </a:p>
          <a:p>
            <a:pPr algn="just">
              <a:lnSpc>
                <a:spcPct val="150000"/>
              </a:lnSpc>
            </a:pPr>
            <a:r>
              <a:rPr lang="en-US" sz="1500" b="1" i="0" u="sng" dirty="0">
                <a:solidFill>
                  <a:srgbClr val="000000"/>
                </a:solidFill>
                <a:effectLst/>
                <a:highlight>
                  <a:srgbClr val="FFFFFF"/>
                </a:highlight>
              </a:rPr>
              <a:t>Best practices for bar charts: </a:t>
            </a:r>
          </a:p>
          <a:p>
            <a:pPr algn="just">
              <a:lnSpc>
                <a:spcPct val="150000"/>
              </a:lnSpc>
              <a:buFont typeface="Arial" panose="020B0604020202020204" pitchFamily="34" charset="0"/>
              <a:buChar char="•"/>
            </a:pPr>
            <a:r>
              <a:rPr lang="en-US" sz="1500" b="0" i="0" dirty="0">
                <a:solidFill>
                  <a:srgbClr val="333333"/>
                </a:solidFill>
                <a:effectLst/>
                <a:highlight>
                  <a:srgbClr val="FFFFFF"/>
                </a:highlight>
              </a:rPr>
              <a:t>Clearly label each bar and axis with concise labels</a:t>
            </a:r>
          </a:p>
          <a:p>
            <a:pPr algn="just">
              <a:lnSpc>
                <a:spcPct val="150000"/>
              </a:lnSpc>
              <a:buFont typeface="Arial" panose="020B0604020202020204" pitchFamily="34" charset="0"/>
              <a:buChar char="•"/>
            </a:pPr>
            <a:r>
              <a:rPr lang="en-US" sz="1500" b="0" i="0" dirty="0">
                <a:solidFill>
                  <a:srgbClr val="333333"/>
                </a:solidFill>
                <a:effectLst/>
                <a:highlight>
                  <a:srgbClr val="FFFFFF"/>
                </a:highlight>
              </a:rPr>
              <a:t>Limit the number of bars and categories to avoid cognitive overload</a:t>
            </a:r>
          </a:p>
          <a:p>
            <a:pPr algn="just">
              <a:lnSpc>
                <a:spcPct val="150000"/>
              </a:lnSpc>
              <a:buFont typeface="Arial" panose="020B0604020202020204" pitchFamily="34" charset="0"/>
              <a:buChar char="•"/>
            </a:pPr>
            <a:r>
              <a:rPr lang="en-US" sz="1500" b="0" i="0" dirty="0">
                <a:solidFill>
                  <a:srgbClr val="333333"/>
                </a:solidFill>
                <a:effectLst/>
                <a:highlight>
                  <a:srgbClr val="FFFFFF"/>
                </a:highlight>
              </a:rPr>
              <a:t>Purposely use colors to highlight key points and convey meaning</a:t>
            </a:r>
          </a:p>
        </p:txBody>
      </p:sp>
    </p:spTree>
    <p:extLst>
      <p:ext uri="{BB962C8B-B14F-4D97-AF65-F5344CB8AC3E}">
        <p14:creationId xmlns:p14="http://schemas.microsoft.com/office/powerpoint/2010/main" val="3139426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1AC6-F017-EE80-EEF6-BCC11DB46AA3}"/>
              </a:ext>
            </a:extLst>
          </p:cNvPr>
          <p:cNvSpPr>
            <a:spLocks noGrp="1"/>
          </p:cNvSpPr>
          <p:nvPr>
            <p:ph type="title"/>
          </p:nvPr>
        </p:nvSpPr>
        <p:spPr>
          <a:xfrm>
            <a:off x="1043271" y="106768"/>
            <a:ext cx="9720072" cy="927898"/>
          </a:xfrm>
        </p:spPr>
        <p:txBody>
          <a:bodyPr>
            <a:normAutofit/>
          </a:bodyPr>
          <a:lstStyle/>
          <a:p>
            <a:pPr algn="ctr"/>
            <a:r>
              <a:rPr lang="en-US" sz="2800" b="1" dirty="0">
                <a:latin typeface="+mj-lt"/>
              </a:rPr>
              <a:t>What is Data Visualization</a:t>
            </a:r>
          </a:p>
        </p:txBody>
      </p:sp>
      <p:sp>
        <p:nvSpPr>
          <p:cNvPr id="3" name="Content Placeholder 2">
            <a:extLst>
              <a:ext uri="{FF2B5EF4-FFF2-40B4-BE49-F238E27FC236}">
                <a16:creationId xmlns:a16="http://schemas.microsoft.com/office/drawing/2014/main" id="{2219594D-1110-E56B-0E80-2DF921946AA4}"/>
              </a:ext>
            </a:extLst>
          </p:cNvPr>
          <p:cNvSpPr>
            <a:spLocks noGrp="1"/>
          </p:cNvSpPr>
          <p:nvPr>
            <p:ph idx="1"/>
          </p:nvPr>
        </p:nvSpPr>
        <p:spPr>
          <a:xfrm>
            <a:off x="674914" y="1638972"/>
            <a:ext cx="6719816" cy="4648311"/>
          </a:xfrm>
        </p:spPr>
        <p:txBody>
          <a:bodyPr>
            <a:normAutofit fontScale="77500" lnSpcReduction="20000"/>
          </a:bodyPr>
          <a:lstStyle/>
          <a:p>
            <a:pPr algn="just">
              <a:lnSpc>
                <a:spcPct val="220000"/>
              </a:lnSpc>
              <a:buFont typeface="Arial" panose="020B0604020202020204" pitchFamily="34" charset="0"/>
              <a:buChar char="•"/>
            </a:pPr>
            <a:r>
              <a:rPr lang="en-US" sz="2000" b="0" i="0" dirty="0">
                <a:effectLst/>
                <a:latin typeface="+mn-lt"/>
                <a:cs typeface="Calibri" panose="020F0502020204030204" pitchFamily="34" charset="0"/>
              </a:rPr>
              <a:t> </a:t>
            </a:r>
            <a:r>
              <a:rPr lang="en-US" sz="2100" b="0" i="0" dirty="0">
                <a:effectLst/>
                <a:latin typeface="+mn-lt"/>
                <a:cs typeface="Calibri" panose="020F0502020204030204" pitchFamily="34" charset="0"/>
              </a:rPr>
              <a:t>Data visualization is a graphical representation of information &amp; data.</a:t>
            </a:r>
          </a:p>
          <a:p>
            <a:pPr algn="just">
              <a:lnSpc>
                <a:spcPct val="220000"/>
              </a:lnSpc>
              <a:buFont typeface="Arial" panose="020B0604020202020204" pitchFamily="34" charset="0"/>
              <a:buChar char="•"/>
            </a:pPr>
            <a:r>
              <a:rPr lang="en-US" sz="2100" dirty="0">
                <a:latin typeface="+mn-lt"/>
                <a:cs typeface="Calibri" panose="020F0502020204030204" pitchFamily="34" charset="0"/>
              </a:rPr>
              <a:t> </a:t>
            </a:r>
            <a:r>
              <a:rPr lang="en-US" sz="2100" b="0" i="0" dirty="0">
                <a:effectLst/>
                <a:latin typeface="+mn-lt"/>
                <a:cs typeface="Calibri" panose="020F0502020204030204" pitchFamily="34" charset="0"/>
              </a:rPr>
              <a:t>By using visual elements like charts, graphs</a:t>
            </a:r>
            <a:r>
              <a:rPr lang="en-US" sz="2100" dirty="0">
                <a:latin typeface="+mn-lt"/>
                <a:cs typeface="Calibri" panose="020F0502020204030204" pitchFamily="34" charset="0"/>
              </a:rPr>
              <a:t> &amp;</a:t>
            </a:r>
            <a:r>
              <a:rPr lang="en-US" sz="2100" b="0" i="0" dirty="0">
                <a:effectLst/>
                <a:latin typeface="+mn-lt"/>
                <a:cs typeface="Calibri" panose="020F0502020204030204" pitchFamily="34" charset="0"/>
              </a:rPr>
              <a:t> maps</a:t>
            </a:r>
            <a:r>
              <a:rPr lang="en-US" sz="2100" dirty="0">
                <a:latin typeface="+mn-lt"/>
                <a:cs typeface="Calibri" panose="020F0502020204030204" pitchFamily="34" charset="0"/>
              </a:rPr>
              <a:t>, </a:t>
            </a:r>
            <a:r>
              <a:rPr lang="en-US" sz="2100" b="0" i="0" dirty="0">
                <a:effectLst/>
                <a:latin typeface="+mn-lt"/>
                <a:cs typeface="Calibri" panose="020F0502020204030204" pitchFamily="34" charset="0"/>
              </a:rPr>
              <a:t>data visualization tools provide an accessible way to find trends, outliers, and patterns in data. </a:t>
            </a:r>
            <a:r>
              <a:rPr lang="en-US" sz="2100" dirty="0">
                <a:latin typeface="+mn-lt"/>
                <a:cs typeface="Calibri" panose="020F0502020204030204" pitchFamily="34" charset="0"/>
              </a:rPr>
              <a:t>Visualizations help</a:t>
            </a:r>
            <a:r>
              <a:rPr lang="en-US" sz="2100" b="0" i="0" dirty="0">
                <a:effectLst/>
                <a:latin typeface="+mn-lt"/>
                <a:cs typeface="Calibri" panose="020F0502020204030204" pitchFamily="34" charset="0"/>
              </a:rPr>
              <a:t> to present data to non-technical audiences without confusion.</a:t>
            </a:r>
          </a:p>
          <a:p>
            <a:pPr algn="just">
              <a:lnSpc>
                <a:spcPct val="220000"/>
              </a:lnSpc>
              <a:buFont typeface="Arial" panose="020B0604020202020204" pitchFamily="34" charset="0"/>
              <a:buChar char="•"/>
            </a:pPr>
            <a:r>
              <a:rPr lang="en-US" sz="2100" b="0" i="0" dirty="0">
                <a:effectLst/>
                <a:latin typeface="+mn-lt"/>
                <a:cs typeface="Calibri" panose="020F0502020204030204" pitchFamily="34" charset="0"/>
              </a:rPr>
              <a:t> In the world of Big Data, data visualization tools and technologies are essential to analyze massive amounts of information and make data-driven decisions.</a:t>
            </a:r>
          </a:p>
          <a:p>
            <a:pPr marL="0" indent="0">
              <a:buNone/>
            </a:pPr>
            <a:br>
              <a:rPr lang="en-US" sz="2000" dirty="0"/>
            </a:br>
            <a:endParaRPr lang="en-US" sz="2000" dirty="0"/>
          </a:p>
        </p:txBody>
      </p:sp>
      <p:pic>
        <p:nvPicPr>
          <p:cNvPr id="1028" name="Picture 4" descr="Analytics in Microsoft Power BI | Udacity">
            <a:extLst>
              <a:ext uri="{FF2B5EF4-FFF2-40B4-BE49-F238E27FC236}">
                <a16:creationId xmlns:a16="http://schemas.microsoft.com/office/drawing/2014/main" id="{11F845CA-AF68-DC5B-7523-57E08A3A4DE3}"/>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605731" y="1638972"/>
            <a:ext cx="4248812" cy="4648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1191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37841-04D6-8856-218F-B43E3E8441B1}"/>
              </a:ext>
            </a:extLst>
          </p:cNvPr>
          <p:cNvSpPr>
            <a:spLocks noGrp="1"/>
          </p:cNvSpPr>
          <p:nvPr>
            <p:ph type="title"/>
          </p:nvPr>
        </p:nvSpPr>
        <p:spPr>
          <a:xfrm>
            <a:off x="1057790" y="126124"/>
            <a:ext cx="10064239" cy="670047"/>
          </a:xfrm>
        </p:spPr>
        <p:txBody>
          <a:bodyPr/>
          <a:lstStyle/>
          <a:p>
            <a:pPr algn="ctr"/>
            <a:r>
              <a:rPr lang="en-US" sz="2400" b="1" dirty="0" err="1">
                <a:solidFill>
                  <a:schemeClr val="bg1"/>
                </a:solidFill>
                <a:latin typeface="+mj-lt"/>
              </a:rPr>
              <a:t>Treemap</a:t>
            </a:r>
            <a:r>
              <a:rPr lang="en-US" sz="2400" b="1" dirty="0">
                <a:solidFill>
                  <a:schemeClr val="bg1"/>
                </a:solidFill>
                <a:latin typeface="+mj-lt"/>
              </a:rPr>
              <a:t> Charts</a:t>
            </a:r>
          </a:p>
        </p:txBody>
      </p:sp>
      <p:sp>
        <p:nvSpPr>
          <p:cNvPr id="3" name="Content Placeholder 2">
            <a:extLst>
              <a:ext uri="{FF2B5EF4-FFF2-40B4-BE49-F238E27FC236}">
                <a16:creationId xmlns:a16="http://schemas.microsoft.com/office/drawing/2014/main" id="{CE5906BC-F1BF-81F5-C921-35977D8190F7}"/>
              </a:ext>
            </a:extLst>
          </p:cNvPr>
          <p:cNvSpPr>
            <a:spLocks noGrp="1"/>
          </p:cNvSpPr>
          <p:nvPr>
            <p:ph idx="1"/>
          </p:nvPr>
        </p:nvSpPr>
        <p:spPr/>
        <p:txBody>
          <a:bodyPr/>
          <a:lstStyle/>
          <a:p>
            <a:pPr algn="just">
              <a:lnSpc>
                <a:spcPct val="150000"/>
              </a:lnSpc>
            </a:pPr>
            <a:r>
              <a:rPr lang="en-US" sz="1400" b="1" i="0" u="sng" dirty="0" err="1">
                <a:solidFill>
                  <a:srgbClr val="000000"/>
                </a:solidFill>
                <a:effectLst/>
                <a:highlight>
                  <a:srgbClr val="FFFFFF"/>
                </a:highlight>
                <a:latin typeface="+mn-lt"/>
              </a:rPr>
              <a:t>Treemap</a:t>
            </a:r>
            <a:r>
              <a:rPr lang="en-US" sz="1400" b="1" i="0" u="sng" dirty="0">
                <a:solidFill>
                  <a:srgbClr val="000000"/>
                </a:solidFill>
                <a:effectLst/>
                <a:highlight>
                  <a:srgbClr val="FFFFFF"/>
                </a:highlight>
                <a:latin typeface="+mn-lt"/>
              </a:rPr>
              <a:t> charts</a:t>
            </a:r>
          </a:p>
          <a:p>
            <a:pPr marL="704836" lvl="1" indent="-171450" algn="just">
              <a:lnSpc>
                <a:spcPct val="150000"/>
              </a:lnSpc>
              <a:buFont typeface="Wingdings" pitchFamily="2" charset="2"/>
              <a:buChar char="Ø"/>
            </a:pPr>
            <a:r>
              <a:rPr lang="en-US" sz="1400" b="0" i="0" dirty="0" err="1">
                <a:solidFill>
                  <a:srgbClr val="333333"/>
                </a:solidFill>
                <a:effectLst/>
                <a:highlight>
                  <a:srgbClr val="FFFFFF"/>
                </a:highlight>
                <a:latin typeface="+mn-lt"/>
              </a:rPr>
              <a:t>Treemaps</a:t>
            </a:r>
            <a:r>
              <a:rPr lang="en-US" sz="1400" b="0" i="0" dirty="0">
                <a:solidFill>
                  <a:srgbClr val="333333"/>
                </a:solidFill>
                <a:effectLst/>
                <a:highlight>
                  <a:srgbClr val="FFFFFF"/>
                </a:highlight>
                <a:latin typeface="+mn-lt"/>
              </a:rPr>
              <a:t> are hierarchical charts that allow to visualize data as nested rectangles. These rectangles or branches convey the structure and distribution of data, making </a:t>
            </a:r>
            <a:r>
              <a:rPr lang="en-US" sz="1400" b="0" i="0" dirty="0" err="1">
                <a:solidFill>
                  <a:srgbClr val="333333"/>
                </a:solidFill>
                <a:effectLst/>
                <a:highlight>
                  <a:srgbClr val="FFFFFF"/>
                </a:highlight>
                <a:latin typeface="+mn-lt"/>
              </a:rPr>
              <a:t>treemaps</a:t>
            </a:r>
            <a:r>
              <a:rPr lang="en-US" sz="1400" b="0" i="0" dirty="0">
                <a:solidFill>
                  <a:srgbClr val="333333"/>
                </a:solidFill>
                <a:effectLst/>
                <a:highlight>
                  <a:srgbClr val="FFFFFF"/>
                </a:highlight>
                <a:latin typeface="+mn-lt"/>
              </a:rPr>
              <a:t> useful for visualizing categorical and hierarchical relationships. </a:t>
            </a:r>
          </a:p>
          <a:p>
            <a:endParaRPr lang="en-US" dirty="0"/>
          </a:p>
        </p:txBody>
      </p:sp>
      <p:pic>
        <p:nvPicPr>
          <p:cNvPr id="5" name="Picture 4" descr="A screenshot of a graph&#10;&#10;Description automatically generated">
            <a:extLst>
              <a:ext uri="{FF2B5EF4-FFF2-40B4-BE49-F238E27FC236}">
                <a16:creationId xmlns:a16="http://schemas.microsoft.com/office/drawing/2014/main" id="{C59DAD0B-EF1F-05B0-DA7F-C0238AC48C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68196" y="2715117"/>
            <a:ext cx="4992879" cy="3637597"/>
          </a:xfrm>
          <a:prstGeom prst="rect">
            <a:avLst/>
          </a:prstGeom>
        </p:spPr>
      </p:pic>
      <p:sp>
        <p:nvSpPr>
          <p:cNvPr id="7" name="TextBox 6">
            <a:extLst>
              <a:ext uri="{FF2B5EF4-FFF2-40B4-BE49-F238E27FC236}">
                <a16:creationId xmlns:a16="http://schemas.microsoft.com/office/drawing/2014/main" id="{F1B2B729-5910-559D-2650-EDFE8DCD7C12}"/>
              </a:ext>
            </a:extLst>
          </p:cNvPr>
          <p:cNvSpPr txBox="1"/>
          <p:nvPr/>
        </p:nvSpPr>
        <p:spPr>
          <a:xfrm>
            <a:off x="189477" y="2715117"/>
            <a:ext cx="6096000" cy="3378169"/>
          </a:xfrm>
          <a:prstGeom prst="rect">
            <a:avLst/>
          </a:prstGeom>
          <a:noFill/>
        </p:spPr>
        <p:txBody>
          <a:bodyPr wrap="square">
            <a:spAutoFit/>
          </a:bodyPr>
          <a:lstStyle/>
          <a:p>
            <a:pPr algn="just">
              <a:lnSpc>
                <a:spcPct val="150000"/>
              </a:lnSpc>
            </a:pPr>
            <a:r>
              <a:rPr lang="en-US" sz="1600" b="1" i="0" u="sng" dirty="0">
                <a:solidFill>
                  <a:srgbClr val="000000"/>
                </a:solidFill>
                <a:effectLst/>
                <a:highlight>
                  <a:srgbClr val="FFFFFF"/>
                </a:highlight>
              </a:rPr>
              <a:t>When to use </a:t>
            </a:r>
            <a:r>
              <a:rPr lang="en-US" sz="1600" b="1" i="0" u="sng" dirty="0" err="1">
                <a:solidFill>
                  <a:srgbClr val="000000"/>
                </a:solidFill>
                <a:effectLst/>
                <a:highlight>
                  <a:srgbClr val="FFFFFF"/>
                </a:highlight>
              </a:rPr>
              <a:t>treemap</a:t>
            </a:r>
            <a:r>
              <a:rPr lang="en-US" sz="1600" b="1" i="0" u="sng" dirty="0">
                <a:solidFill>
                  <a:srgbClr val="000000"/>
                </a:solidFill>
                <a:effectLst/>
                <a:highlight>
                  <a:srgbClr val="FFFFFF"/>
                </a:highlight>
              </a:rPr>
              <a:t> charts?</a:t>
            </a:r>
            <a:endParaRPr lang="en-US" sz="1600" b="0" i="0" u="sng" dirty="0">
              <a:solidFill>
                <a:srgbClr val="000000"/>
              </a:solidFill>
              <a:effectLst/>
              <a:highlight>
                <a:srgbClr val="FFFFFF"/>
              </a:highlight>
            </a:endParaRPr>
          </a:p>
          <a:p>
            <a:pPr algn="just">
              <a:lnSpc>
                <a:spcPct val="150000"/>
              </a:lnSpc>
            </a:pPr>
            <a:r>
              <a:rPr lang="en-US" sz="1600" b="0" i="0" dirty="0">
                <a:solidFill>
                  <a:srgbClr val="333333"/>
                </a:solidFill>
                <a:effectLst/>
                <a:highlight>
                  <a:srgbClr val="FFFFFF"/>
                </a:highlight>
              </a:rPr>
              <a:t>Apart from visualizing hierarchical data, this type of visualization helps to illustrate part-to-whole relationships within a dataset, demonstrating how each category contributes to the overall composition.</a:t>
            </a:r>
          </a:p>
          <a:p>
            <a:pPr algn="just">
              <a:lnSpc>
                <a:spcPct val="150000"/>
              </a:lnSpc>
            </a:pPr>
            <a:r>
              <a:rPr lang="en-US" sz="1600" b="1" i="0" u="sng" dirty="0">
                <a:solidFill>
                  <a:srgbClr val="000000"/>
                </a:solidFill>
                <a:effectLst/>
                <a:highlight>
                  <a:srgbClr val="FFFFFF"/>
                </a:highlight>
              </a:rPr>
              <a:t>Best practices for </a:t>
            </a:r>
            <a:r>
              <a:rPr lang="en-US" sz="1600" b="1" i="0" u="sng" dirty="0" err="1">
                <a:solidFill>
                  <a:srgbClr val="000000"/>
                </a:solidFill>
                <a:effectLst/>
                <a:highlight>
                  <a:srgbClr val="FFFFFF"/>
                </a:highlight>
              </a:rPr>
              <a:t>treemap</a:t>
            </a:r>
            <a:r>
              <a:rPr lang="en-US" sz="1600" b="1" i="0" u="sng" dirty="0">
                <a:solidFill>
                  <a:srgbClr val="000000"/>
                </a:solidFill>
                <a:effectLst/>
                <a:highlight>
                  <a:srgbClr val="FFFFFF"/>
                </a:highlight>
              </a:rPr>
              <a:t> charts:</a:t>
            </a:r>
            <a:r>
              <a:rPr lang="en-US" sz="1600" b="0" i="0" u="sng" dirty="0">
                <a:solidFill>
                  <a:srgbClr val="000000"/>
                </a:solidFill>
                <a:effectLst/>
                <a:highlight>
                  <a:srgbClr val="FFFFFF"/>
                </a:highlight>
              </a:rPr>
              <a:t> </a:t>
            </a:r>
          </a:p>
          <a:p>
            <a:pPr algn="just">
              <a:lnSpc>
                <a:spcPct val="150000"/>
              </a:lnSpc>
              <a:buFont typeface="Arial" panose="020B0604020202020204" pitchFamily="34" charset="0"/>
              <a:buChar char="•"/>
            </a:pPr>
            <a:r>
              <a:rPr lang="en-US" sz="1600" b="0" i="0" dirty="0">
                <a:solidFill>
                  <a:srgbClr val="333333"/>
                </a:solidFill>
                <a:effectLst/>
                <a:highlight>
                  <a:srgbClr val="FFFFFF"/>
                </a:highlight>
              </a:rPr>
              <a:t>Ensure the size of the rectangle is proportional to the size of the category</a:t>
            </a:r>
          </a:p>
          <a:p>
            <a:pPr algn="just">
              <a:lnSpc>
                <a:spcPct val="150000"/>
              </a:lnSpc>
              <a:buFont typeface="Arial" panose="020B0604020202020204" pitchFamily="34" charset="0"/>
              <a:buChar char="•"/>
            </a:pPr>
            <a:r>
              <a:rPr lang="en-US" sz="1600" b="0" i="0" dirty="0">
                <a:solidFill>
                  <a:srgbClr val="333333"/>
                </a:solidFill>
                <a:effectLst/>
                <a:highlight>
                  <a:srgbClr val="FFFFFF"/>
                </a:highlight>
              </a:rPr>
              <a:t>Clearly label each rectangle with concise labels</a:t>
            </a:r>
          </a:p>
          <a:p>
            <a:pPr algn="just">
              <a:lnSpc>
                <a:spcPct val="150000"/>
              </a:lnSpc>
              <a:buFont typeface="Arial" panose="020B0604020202020204" pitchFamily="34" charset="0"/>
              <a:buChar char="•"/>
            </a:pPr>
            <a:r>
              <a:rPr lang="en-US" sz="1600" b="0" i="0" dirty="0">
                <a:solidFill>
                  <a:srgbClr val="333333"/>
                </a:solidFill>
                <a:effectLst/>
                <a:highlight>
                  <a:srgbClr val="FFFFFF"/>
                </a:highlight>
              </a:rPr>
              <a:t>Use a single color with varying shades to show changes in data</a:t>
            </a:r>
          </a:p>
        </p:txBody>
      </p:sp>
    </p:spTree>
    <p:extLst>
      <p:ext uri="{BB962C8B-B14F-4D97-AF65-F5344CB8AC3E}">
        <p14:creationId xmlns:p14="http://schemas.microsoft.com/office/powerpoint/2010/main" val="1038944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8AFB0-FA94-4AF2-8589-868C533FECFB}"/>
              </a:ext>
            </a:extLst>
          </p:cNvPr>
          <p:cNvSpPr>
            <a:spLocks noGrp="1"/>
          </p:cNvSpPr>
          <p:nvPr>
            <p:ph type="title"/>
          </p:nvPr>
        </p:nvSpPr>
        <p:spPr>
          <a:xfrm>
            <a:off x="1057790" y="147145"/>
            <a:ext cx="10064239" cy="649026"/>
          </a:xfrm>
        </p:spPr>
        <p:txBody>
          <a:bodyPr/>
          <a:lstStyle/>
          <a:p>
            <a:pPr algn="ctr"/>
            <a:r>
              <a:rPr lang="en-US" sz="2400" b="1" dirty="0">
                <a:latin typeface="+mj-lt"/>
              </a:rPr>
              <a:t>Scatter Plots</a:t>
            </a:r>
          </a:p>
        </p:txBody>
      </p:sp>
      <p:sp>
        <p:nvSpPr>
          <p:cNvPr id="3" name="Content Placeholder 2">
            <a:extLst>
              <a:ext uri="{FF2B5EF4-FFF2-40B4-BE49-F238E27FC236}">
                <a16:creationId xmlns:a16="http://schemas.microsoft.com/office/drawing/2014/main" id="{CA7E7A6D-B01E-464A-89B3-091F32FB3AE4}"/>
              </a:ext>
            </a:extLst>
          </p:cNvPr>
          <p:cNvSpPr>
            <a:spLocks noGrp="1"/>
          </p:cNvSpPr>
          <p:nvPr>
            <p:ph idx="1"/>
          </p:nvPr>
        </p:nvSpPr>
        <p:spPr>
          <a:xfrm>
            <a:off x="1057790" y="1019503"/>
            <a:ext cx="9778483" cy="5098394"/>
          </a:xfrm>
        </p:spPr>
        <p:txBody>
          <a:bodyPr/>
          <a:lstStyle/>
          <a:p>
            <a:pPr algn="l">
              <a:lnSpc>
                <a:spcPct val="150000"/>
              </a:lnSpc>
            </a:pPr>
            <a:r>
              <a:rPr lang="en-US" sz="1600" b="1" i="0" u="sng" dirty="0">
                <a:solidFill>
                  <a:srgbClr val="000000"/>
                </a:solidFill>
                <a:effectLst/>
                <a:highlight>
                  <a:srgbClr val="FFFFFF"/>
                </a:highlight>
                <a:latin typeface="+mn-lt"/>
              </a:rPr>
              <a:t>Scatter plots</a:t>
            </a:r>
          </a:p>
          <a:p>
            <a:pPr lvl="1">
              <a:lnSpc>
                <a:spcPct val="150000"/>
              </a:lnSpc>
              <a:buFont typeface="Wingdings" pitchFamily="2" charset="2"/>
              <a:buChar char="Ø"/>
            </a:pPr>
            <a:r>
              <a:rPr lang="en-US" sz="1334" b="0" i="0" dirty="0">
                <a:solidFill>
                  <a:srgbClr val="333333"/>
                </a:solidFill>
                <a:effectLst/>
                <a:highlight>
                  <a:srgbClr val="FFFFFF"/>
                </a:highlight>
                <a:latin typeface="+mn-lt"/>
              </a:rPr>
              <a:t>Scatter plots are types of visualization that show a collection of data points ‘scattered’ around the graph. The data points can be evenly or unevenly distributed. </a:t>
            </a:r>
          </a:p>
          <a:p>
            <a:endParaRPr lang="en-US" dirty="0"/>
          </a:p>
        </p:txBody>
      </p:sp>
      <p:pic>
        <p:nvPicPr>
          <p:cNvPr id="5" name="Picture 4" descr="A graph with dots and numbers&#10;&#10;Description automatically generated">
            <a:extLst>
              <a:ext uri="{FF2B5EF4-FFF2-40B4-BE49-F238E27FC236}">
                <a16:creationId xmlns:a16="http://schemas.microsoft.com/office/drawing/2014/main" id="{25457E24-D796-CB11-134F-DCD93FD671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24292" y="2624083"/>
            <a:ext cx="6420563" cy="3387834"/>
          </a:xfrm>
          <a:prstGeom prst="rect">
            <a:avLst/>
          </a:prstGeom>
        </p:spPr>
      </p:pic>
      <p:sp>
        <p:nvSpPr>
          <p:cNvPr id="7" name="TextBox 6">
            <a:extLst>
              <a:ext uri="{FF2B5EF4-FFF2-40B4-BE49-F238E27FC236}">
                <a16:creationId xmlns:a16="http://schemas.microsoft.com/office/drawing/2014/main" id="{3B1EA003-6006-0312-65B5-3176EBC8963D}"/>
              </a:ext>
            </a:extLst>
          </p:cNvPr>
          <p:cNvSpPr txBox="1"/>
          <p:nvPr/>
        </p:nvSpPr>
        <p:spPr>
          <a:xfrm>
            <a:off x="272503" y="2624083"/>
            <a:ext cx="5173526" cy="3290516"/>
          </a:xfrm>
          <a:prstGeom prst="rect">
            <a:avLst/>
          </a:prstGeom>
          <a:noFill/>
        </p:spPr>
        <p:txBody>
          <a:bodyPr wrap="square">
            <a:spAutoFit/>
          </a:bodyPr>
          <a:lstStyle/>
          <a:p>
            <a:pPr algn="just">
              <a:lnSpc>
                <a:spcPct val="150000"/>
              </a:lnSpc>
            </a:pPr>
            <a:r>
              <a:rPr lang="en-US" sz="1400" b="1" i="0" u="sng" dirty="0">
                <a:solidFill>
                  <a:srgbClr val="000000"/>
                </a:solidFill>
                <a:effectLst/>
                <a:highlight>
                  <a:srgbClr val="FFFFFF"/>
                </a:highlight>
              </a:rPr>
              <a:t>When to use scatter plots?</a:t>
            </a:r>
            <a:endParaRPr lang="en-US" sz="1400" b="0" i="0" u="sng" dirty="0">
              <a:solidFill>
                <a:srgbClr val="000000"/>
              </a:solidFill>
              <a:effectLst/>
              <a:highlight>
                <a:srgbClr val="FFFFFF"/>
              </a:highlight>
            </a:endParaRPr>
          </a:p>
          <a:p>
            <a:pPr algn="just">
              <a:lnSpc>
                <a:spcPct val="150000"/>
              </a:lnSpc>
            </a:pPr>
            <a:r>
              <a:rPr lang="en-US" sz="1400" b="0" i="0" dirty="0">
                <a:solidFill>
                  <a:srgbClr val="333333"/>
                </a:solidFill>
                <a:effectLst/>
                <a:highlight>
                  <a:srgbClr val="FFFFFF"/>
                </a:highlight>
              </a:rPr>
              <a:t>Scatter plots are ideal for exploring relationships and patterns between two continuous variables. They can help you identify trends, correlations, or potential clusters in the data.</a:t>
            </a:r>
          </a:p>
          <a:p>
            <a:pPr algn="just">
              <a:lnSpc>
                <a:spcPct val="150000"/>
              </a:lnSpc>
            </a:pPr>
            <a:r>
              <a:rPr lang="en-US" sz="1400" b="1" i="0" u="sng" dirty="0">
                <a:solidFill>
                  <a:srgbClr val="000000"/>
                </a:solidFill>
                <a:effectLst/>
                <a:highlight>
                  <a:srgbClr val="FFFFFF"/>
                </a:highlight>
              </a:rPr>
              <a:t>Best practices for scatter plots:</a:t>
            </a:r>
            <a:r>
              <a:rPr lang="en-US" sz="1400" b="0" i="0" u="sng" dirty="0">
                <a:solidFill>
                  <a:srgbClr val="000000"/>
                </a:solidFill>
                <a:effectLst/>
                <a:highlight>
                  <a:srgbClr val="FFFFFF"/>
                </a:highlight>
              </a:rPr>
              <a:t> </a:t>
            </a:r>
          </a:p>
          <a:p>
            <a:pPr algn="just">
              <a:lnSpc>
                <a:spcPct val="150000"/>
              </a:lnSpc>
              <a:buFont typeface="Arial" panose="020B0604020202020204" pitchFamily="34" charset="0"/>
              <a:buChar char="•"/>
            </a:pPr>
            <a:r>
              <a:rPr lang="en-US" sz="1400" b="0" i="0" dirty="0">
                <a:solidFill>
                  <a:srgbClr val="333333"/>
                </a:solidFill>
                <a:effectLst/>
                <a:highlight>
                  <a:srgbClr val="FFFFFF"/>
                </a:highlight>
              </a:rPr>
              <a:t>Highlight outliers if present in the graph to showcase data distribution</a:t>
            </a:r>
          </a:p>
          <a:p>
            <a:pPr algn="just">
              <a:lnSpc>
                <a:spcPct val="150000"/>
              </a:lnSpc>
              <a:buFont typeface="Arial" panose="020B0604020202020204" pitchFamily="34" charset="0"/>
              <a:buChar char="•"/>
            </a:pPr>
            <a:r>
              <a:rPr lang="en-US" sz="1400" b="0" i="0" dirty="0">
                <a:solidFill>
                  <a:srgbClr val="333333"/>
                </a:solidFill>
                <a:effectLst/>
                <a:highlight>
                  <a:srgbClr val="FFFFFF"/>
                </a:highlight>
              </a:rPr>
              <a:t>Add a trendline to highlight the relationship between variables</a:t>
            </a:r>
          </a:p>
          <a:p>
            <a:pPr algn="just">
              <a:lnSpc>
                <a:spcPct val="150000"/>
              </a:lnSpc>
              <a:buFont typeface="Arial" panose="020B0604020202020204" pitchFamily="34" charset="0"/>
              <a:buChar char="•"/>
            </a:pPr>
            <a:r>
              <a:rPr lang="en-US" sz="1400" b="0" i="0" dirty="0">
                <a:solidFill>
                  <a:srgbClr val="333333"/>
                </a:solidFill>
                <a:effectLst/>
                <a:highlight>
                  <a:srgbClr val="FFFFFF"/>
                </a:highlight>
              </a:rPr>
              <a:t>Consider using different colors or marker sizes for overlapping points</a:t>
            </a:r>
          </a:p>
        </p:txBody>
      </p:sp>
    </p:spTree>
    <p:extLst>
      <p:ext uri="{BB962C8B-B14F-4D97-AF65-F5344CB8AC3E}">
        <p14:creationId xmlns:p14="http://schemas.microsoft.com/office/powerpoint/2010/main" val="34984619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786A-CF9C-EB87-3BF3-3539CBA8FA3B}"/>
              </a:ext>
            </a:extLst>
          </p:cNvPr>
          <p:cNvSpPr>
            <a:spLocks noGrp="1"/>
          </p:cNvSpPr>
          <p:nvPr>
            <p:ph type="title"/>
          </p:nvPr>
        </p:nvSpPr>
        <p:spPr/>
        <p:txBody>
          <a:bodyPr/>
          <a:lstStyle/>
          <a:p>
            <a:pPr algn="ctr"/>
            <a:r>
              <a:rPr lang="en-US" dirty="0"/>
              <a:t>Poll Question</a:t>
            </a:r>
          </a:p>
        </p:txBody>
      </p:sp>
      <p:sp>
        <p:nvSpPr>
          <p:cNvPr id="3" name="Content Placeholder 2">
            <a:extLst>
              <a:ext uri="{FF2B5EF4-FFF2-40B4-BE49-F238E27FC236}">
                <a16:creationId xmlns:a16="http://schemas.microsoft.com/office/drawing/2014/main" id="{A2C4D640-B969-B971-CFC2-51D9C44AAE35}"/>
              </a:ext>
            </a:extLst>
          </p:cNvPr>
          <p:cNvSpPr>
            <a:spLocks noGrp="1"/>
          </p:cNvSpPr>
          <p:nvPr>
            <p:ph idx="1"/>
          </p:nvPr>
        </p:nvSpPr>
        <p:spPr/>
        <p:txBody>
          <a:bodyPr/>
          <a:lstStyle/>
          <a:p>
            <a:pPr algn="just">
              <a:lnSpc>
                <a:spcPct val="200000"/>
              </a:lnSpc>
            </a:pPr>
            <a:r>
              <a:rPr lang="en-US" sz="2000" dirty="0">
                <a:latin typeface="+mn-lt"/>
              </a:rPr>
              <a:t>Which chart type shows </a:t>
            </a:r>
            <a:r>
              <a:rPr lang="en-US" sz="2000" b="0" i="0" dirty="0">
                <a:solidFill>
                  <a:srgbClr val="323C44"/>
                </a:solidFill>
                <a:effectLst/>
                <a:latin typeface="+mn-lt"/>
                <a:cs typeface="Calibri" panose="020F0502020204030204" pitchFamily="34" charset="0"/>
              </a:rPr>
              <a:t>how objects move between locations when direction is important? (single selection)</a:t>
            </a:r>
            <a:endParaRPr lang="en-US" sz="2000" dirty="0">
              <a:solidFill>
                <a:srgbClr val="323C44"/>
              </a:solidFill>
              <a:latin typeface="+mn-lt"/>
              <a:cs typeface="Calibri" panose="020F0502020204030204" pitchFamily="34" charset="0"/>
            </a:endParaRPr>
          </a:p>
          <a:p>
            <a:pPr lvl="1" algn="just">
              <a:lnSpc>
                <a:spcPct val="200000"/>
              </a:lnSpc>
              <a:buFont typeface="Wingdings" pitchFamily="2" charset="2"/>
              <a:buChar char="Ø"/>
            </a:pPr>
            <a:r>
              <a:rPr lang="en-US" sz="1734" dirty="0">
                <a:solidFill>
                  <a:srgbClr val="323C44"/>
                </a:solidFill>
                <a:latin typeface="+mn-lt"/>
                <a:cs typeface="Calibri" panose="020F0502020204030204" pitchFamily="34" charset="0"/>
              </a:rPr>
              <a:t>Tree Maps</a:t>
            </a:r>
          </a:p>
          <a:p>
            <a:pPr lvl="1" algn="just">
              <a:lnSpc>
                <a:spcPct val="200000"/>
              </a:lnSpc>
              <a:buFont typeface="Wingdings" pitchFamily="2" charset="2"/>
              <a:buChar char="Ø"/>
            </a:pPr>
            <a:r>
              <a:rPr lang="en-US" sz="1734" dirty="0">
                <a:latin typeface="+mn-lt"/>
              </a:rPr>
              <a:t> Bubble Maps</a:t>
            </a:r>
          </a:p>
          <a:p>
            <a:pPr lvl="1" algn="just">
              <a:lnSpc>
                <a:spcPct val="200000"/>
              </a:lnSpc>
              <a:buFont typeface="Wingdings" pitchFamily="2" charset="2"/>
              <a:buChar char="Ø"/>
            </a:pPr>
            <a:r>
              <a:rPr lang="en-US" sz="1734" dirty="0">
                <a:latin typeface="+mn-lt"/>
              </a:rPr>
              <a:t>Dot Maps</a:t>
            </a:r>
          </a:p>
          <a:p>
            <a:pPr lvl="1" algn="just">
              <a:lnSpc>
                <a:spcPct val="200000"/>
              </a:lnSpc>
              <a:buFont typeface="Wingdings" pitchFamily="2" charset="2"/>
              <a:buChar char="Ø"/>
            </a:pPr>
            <a:r>
              <a:rPr lang="en-US" sz="1734" dirty="0">
                <a:latin typeface="+mn-lt"/>
              </a:rPr>
              <a:t>Flow Maps</a:t>
            </a:r>
          </a:p>
        </p:txBody>
      </p:sp>
    </p:spTree>
    <p:extLst>
      <p:ext uri="{BB962C8B-B14F-4D97-AF65-F5344CB8AC3E}">
        <p14:creationId xmlns:p14="http://schemas.microsoft.com/office/powerpoint/2010/main" val="2119947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AA29-6D0B-069B-C49E-BE4DFC0541C8}"/>
              </a:ext>
            </a:extLst>
          </p:cNvPr>
          <p:cNvSpPr>
            <a:spLocks noGrp="1"/>
          </p:cNvSpPr>
          <p:nvPr>
            <p:ph type="title"/>
          </p:nvPr>
        </p:nvSpPr>
        <p:spPr>
          <a:xfrm>
            <a:off x="1057790" y="115614"/>
            <a:ext cx="10064239" cy="680557"/>
          </a:xfrm>
        </p:spPr>
        <p:txBody>
          <a:bodyPr/>
          <a:lstStyle/>
          <a:p>
            <a:pPr algn="ctr"/>
            <a:r>
              <a:rPr lang="en-US" sz="2800" b="1" dirty="0">
                <a:latin typeface="+mj-lt"/>
              </a:rPr>
              <a:t>Heatmap Charts</a:t>
            </a:r>
          </a:p>
        </p:txBody>
      </p:sp>
      <p:sp>
        <p:nvSpPr>
          <p:cNvPr id="3" name="Content Placeholder 2">
            <a:extLst>
              <a:ext uri="{FF2B5EF4-FFF2-40B4-BE49-F238E27FC236}">
                <a16:creationId xmlns:a16="http://schemas.microsoft.com/office/drawing/2014/main" id="{FB8B7E50-A1D2-FFD9-670C-B5B97EC7C021}"/>
              </a:ext>
            </a:extLst>
          </p:cNvPr>
          <p:cNvSpPr>
            <a:spLocks noGrp="1"/>
          </p:cNvSpPr>
          <p:nvPr>
            <p:ph idx="1"/>
          </p:nvPr>
        </p:nvSpPr>
        <p:spPr/>
        <p:txBody>
          <a:bodyPr/>
          <a:lstStyle/>
          <a:p>
            <a:pPr algn="just"/>
            <a:r>
              <a:rPr lang="en-US" sz="1600" b="0" i="0" dirty="0">
                <a:effectLst/>
                <a:highlight>
                  <a:srgbClr val="FFFFFF"/>
                </a:highlight>
                <a:latin typeface="+mn-lt"/>
              </a:rPr>
              <a:t>Heatmap charts are a type of map data visualization that uses a system of color coding to represent value. </a:t>
            </a:r>
            <a:endParaRPr lang="en-US" sz="1600" dirty="0">
              <a:latin typeface="+mn-lt"/>
            </a:endParaRPr>
          </a:p>
        </p:txBody>
      </p:sp>
      <p:pic>
        <p:nvPicPr>
          <p:cNvPr id="5" name="Picture 4" descr="A map of the united states&#10;&#10;Description automatically generated">
            <a:extLst>
              <a:ext uri="{FF2B5EF4-FFF2-40B4-BE49-F238E27FC236}">
                <a16:creationId xmlns:a16="http://schemas.microsoft.com/office/drawing/2014/main" id="{23DD912F-2A78-EEE0-FBA7-7822652D5B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81600" y="2026410"/>
            <a:ext cx="6492984" cy="3756832"/>
          </a:xfrm>
          <a:prstGeom prst="rect">
            <a:avLst/>
          </a:prstGeom>
        </p:spPr>
      </p:pic>
      <p:sp>
        <p:nvSpPr>
          <p:cNvPr id="7" name="TextBox 6">
            <a:extLst>
              <a:ext uri="{FF2B5EF4-FFF2-40B4-BE49-F238E27FC236}">
                <a16:creationId xmlns:a16="http://schemas.microsoft.com/office/drawing/2014/main" id="{762E1872-A98B-EB30-DB02-85698208E66B}"/>
              </a:ext>
            </a:extLst>
          </p:cNvPr>
          <p:cNvSpPr txBox="1"/>
          <p:nvPr/>
        </p:nvSpPr>
        <p:spPr>
          <a:xfrm>
            <a:off x="388883" y="1736836"/>
            <a:ext cx="4414345" cy="4116833"/>
          </a:xfrm>
          <a:prstGeom prst="rect">
            <a:avLst/>
          </a:prstGeom>
          <a:noFill/>
        </p:spPr>
        <p:txBody>
          <a:bodyPr wrap="square">
            <a:spAutoFit/>
          </a:bodyPr>
          <a:lstStyle/>
          <a:p>
            <a:pPr algn="just">
              <a:lnSpc>
                <a:spcPct val="150000"/>
              </a:lnSpc>
            </a:pPr>
            <a:r>
              <a:rPr lang="en-US" sz="1600" b="1" i="0" u="sng" dirty="0">
                <a:solidFill>
                  <a:srgbClr val="000000"/>
                </a:solidFill>
                <a:effectLst/>
                <a:highlight>
                  <a:srgbClr val="FFFFFF"/>
                </a:highlight>
              </a:rPr>
              <a:t>When to use heatmap charts?</a:t>
            </a:r>
            <a:endParaRPr lang="en-US" sz="1600" b="0" i="0" u="sng" dirty="0">
              <a:solidFill>
                <a:srgbClr val="000000"/>
              </a:solidFill>
              <a:effectLst/>
              <a:highlight>
                <a:srgbClr val="FFFFFF"/>
              </a:highlight>
            </a:endParaRPr>
          </a:p>
          <a:p>
            <a:pPr algn="just">
              <a:lnSpc>
                <a:spcPct val="150000"/>
              </a:lnSpc>
            </a:pPr>
            <a:r>
              <a:rPr lang="en-US" sz="1600" b="0" i="0" dirty="0">
                <a:solidFill>
                  <a:srgbClr val="333333"/>
                </a:solidFill>
                <a:effectLst/>
                <a:highlight>
                  <a:srgbClr val="FFFFFF"/>
                </a:highlight>
              </a:rPr>
              <a:t>A heatmap is commonly used to establish relationships between two variables across a grid. </a:t>
            </a:r>
            <a:r>
              <a:rPr lang="en-US" sz="1600" dirty="0">
                <a:solidFill>
                  <a:srgbClr val="333333"/>
                </a:solidFill>
                <a:highlight>
                  <a:srgbClr val="FFFFFF"/>
                </a:highlight>
              </a:rPr>
              <a:t>T</a:t>
            </a:r>
            <a:r>
              <a:rPr lang="en-US" sz="1600" b="0" i="0" dirty="0">
                <a:solidFill>
                  <a:srgbClr val="333333"/>
                </a:solidFill>
                <a:effectLst/>
                <a:highlight>
                  <a:srgbClr val="FFFFFF"/>
                </a:highlight>
              </a:rPr>
              <a:t>he intensity of colors demonstrates the variables, making it easy to identify patterns and trends.</a:t>
            </a:r>
          </a:p>
          <a:p>
            <a:pPr algn="just">
              <a:lnSpc>
                <a:spcPct val="150000"/>
              </a:lnSpc>
            </a:pPr>
            <a:r>
              <a:rPr lang="en-US" sz="1600" b="1" i="0" u="sng" dirty="0">
                <a:solidFill>
                  <a:srgbClr val="000000"/>
                </a:solidFill>
                <a:effectLst/>
                <a:highlight>
                  <a:srgbClr val="FFFFFF"/>
                </a:highlight>
              </a:rPr>
              <a:t>Best practices for heatmap charts: </a:t>
            </a:r>
            <a:endParaRPr lang="en-US" sz="1600" b="0" i="0" u="sng" dirty="0">
              <a:solidFill>
                <a:srgbClr val="000000"/>
              </a:solidFill>
              <a:effectLst/>
              <a:highlight>
                <a:srgbClr val="FFFFFF"/>
              </a:highlight>
            </a:endParaRPr>
          </a:p>
          <a:p>
            <a:pPr algn="just">
              <a:lnSpc>
                <a:spcPct val="150000"/>
              </a:lnSpc>
              <a:buFont typeface="Arial" panose="020B0604020202020204" pitchFamily="34" charset="0"/>
              <a:buChar char="•"/>
            </a:pPr>
            <a:r>
              <a:rPr lang="en-US" sz="1600" b="0" i="0" dirty="0">
                <a:solidFill>
                  <a:srgbClr val="333333"/>
                </a:solidFill>
                <a:effectLst/>
                <a:highlight>
                  <a:srgbClr val="FFFFFF"/>
                </a:highlight>
              </a:rPr>
              <a:t>Choose an intuitive color palette that effectively conveys the magnitude of values</a:t>
            </a:r>
          </a:p>
          <a:p>
            <a:pPr algn="just">
              <a:lnSpc>
                <a:spcPct val="150000"/>
              </a:lnSpc>
              <a:buFont typeface="Arial" panose="020B0604020202020204" pitchFamily="34" charset="0"/>
              <a:buChar char="•"/>
            </a:pPr>
            <a:r>
              <a:rPr lang="en-US" sz="1600" b="0" i="0" dirty="0">
                <a:solidFill>
                  <a:srgbClr val="333333"/>
                </a:solidFill>
                <a:effectLst/>
                <a:highlight>
                  <a:srgbClr val="FFFFFF"/>
                </a:highlight>
              </a:rPr>
              <a:t>Use visual cues to highlight significant values</a:t>
            </a:r>
          </a:p>
          <a:p>
            <a:pPr algn="just">
              <a:lnSpc>
                <a:spcPct val="150000"/>
              </a:lnSpc>
              <a:buFont typeface="Arial" panose="020B0604020202020204" pitchFamily="34" charset="0"/>
              <a:buChar char="•"/>
            </a:pPr>
            <a:r>
              <a:rPr lang="en-US" sz="1600" b="0" i="0" dirty="0">
                <a:solidFill>
                  <a:srgbClr val="333333"/>
                </a:solidFill>
                <a:effectLst/>
                <a:highlight>
                  <a:srgbClr val="FFFFFF"/>
                </a:highlight>
              </a:rPr>
              <a:t>Utilize the design principle of white space to prevent overcrowding</a:t>
            </a:r>
          </a:p>
        </p:txBody>
      </p:sp>
    </p:spTree>
    <p:extLst>
      <p:ext uri="{BB962C8B-B14F-4D97-AF65-F5344CB8AC3E}">
        <p14:creationId xmlns:p14="http://schemas.microsoft.com/office/powerpoint/2010/main" val="2663176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443D4-E0CC-F163-461A-62036C5973B7}"/>
              </a:ext>
            </a:extLst>
          </p:cNvPr>
          <p:cNvSpPr>
            <a:spLocks noGrp="1"/>
          </p:cNvSpPr>
          <p:nvPr>
            <p:ph type="title"/>
          </p:nvPr>
        </p:nvSpPr>
        <p:spPr>
          <a:xfrm>
            <a:off x="1057790" y="105103"/>
            <a:ext cx="10064239" cy="691068"/>
          </a:xfrm>
        </p:spPr>
        <p:txBody>
          <a:bodyPr/>
          <a:lstStyle/>
          <a:p>
            <a:pPr algn="ctr"/>
            <a:r>
              <a:rPr lang="en-US" sz="2800" b="1" dirty="0">
                <a:latin typeface="+mj-lt"/>
              </a:rPr>
              <a:t>Pareto Charts</a:t>
            </a:r>
          </a:p>
        </p:txBody>
      </p:sp>
      <p:sp>
        <p:nvSpPr>
          <p:cNvPr id="3" name="Content Placeholder 2">
            <a:extLst>
              <a:ext uri="{FF2B5EF4-FFF2-40B4-BE49-F238E27FC236}">
                <a16:creationId xmlns:a16="http://schemas.microsoft.com/office/drawing/2014/main" id="{F52F3B0C-FDB2-8A28-E31A-0264C369762C}"/>
              </a:ext>
            </a:extLst>
          </p:cNvPr>
          <p:cNvSpPr>
            <a:spLocks noGrp="1"/>
          </p:cNvSpPr>
          <p:nvPr>
            <p:ph idx="1"/>
          </p:nvPr>
        </p:nvSpPr>
        <p:spPr/>
        <p:txBody>
          <a:bodyPr/>
          <a:lstStyle/>
          <a:p>
            <a:pPr algn="just"/>
            <a:r>
              <a:rPr lang="en-US" sz="1400" b="0" i="0" dirty="0">
                <a:solidFill>
                  <a:srgbClr val="333333"/>
                </a:solidFill>
                <a:effectLst/>
                <a:highlight>
                  <a:srgbClr val="FFFFFF"/>
                </a:highlight>
                <a:latin typeface="+mn-lt"/>
              </a:rPr>
              <a:t>A Pareto chart combines a bar chart and a line graph. The rectangular bars correspond to individual values in descending order, while the line graph displays the cumulative percentage total. This type of chart follows the famous Pareto principle that emphasizes that 20 percent of causes result in 80 percent of problems</a:t>
            </a:r>
            <a:endParaRPr lang="en-US" sz="1400" dirty="0">
              <a:latin typeface="+mn-lt"/>
            </a:endParaRPr>
          </a:p>
        </p:txBody>
      </p:sp>
      <p:pic>
        <p:nvPicPr>
          <p:cNvPr id="5" name="Picture 4" descr="A graph with a line going up&#10;&#10;Description automatically generated">
            <a:extLst>
              <a:ext uri="{FF2B5EF4-FFF2-40B4-BE49-F238E27FC236}">
                <a16:creationId xmlns:a16="http://schemas.microsoft.com/office/drawing/2014/main" id="{1DEFE788-9A58-5F68-F29B-C9B9FE2E25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33848" y="2280743"/>
            <a:ext cx="6645165" cy="3708531"/>
          </a:xfrm>
          <a:prstGeom prst="rect">
            <a:avLst/>
          </a:prstGeom>
        </p:spPr>
      </p:pic>
      <p:sp>
        <p:nvSpPr>
          <p:cNvPr id="7" name="TextBox 6">
            <a:extLst>
              <a:ext uri="{FF2B5EF4-FFF2-40B4-BE49-F238E27FC236}">
                <a16:creationId xmlns:a16="http://schemas.microsoft.com/office/drawing/2014/main" id="{4B0B0E7C-F9AA-9F8F-E684-D615DE27F6E3}"/>
              </a:ext>
            </a:extLst>
          </p:cNvPr>
          <p:cNvSpPr txBox="1"/>
          <p:nvPr/>
        </p:nvSpPr>
        <p:spPr>
          <a:xfrm>
            <a:off x="456365" y="2249210"/>
            <a:ext cx="4430946" cy="3378169"/>
          </a:xfrm>
          <a:prstGeom prst="rect">
            <a:avLst/>
          </a:prstGeom>
          <a:noFill/>
        </p:spPr>
        <p:txBody>
          <a:bodyPr wrap="square">
            <a:spAutoFit/>
          </a:bodyPr>
          <a:lstStyle/>
          <a:p>
            <a:pPr algn="just">
              <a:lnSpc>
                <a:spcPct val="150000"/>
              </a:lnSpc>
            </a:pPr>
            <a:r>
              <a:rPr lang="en-US" sz="1600" b="1" i="0" u="sng" dirty="0">
                <a:solidFill>
                  <a:srgbClr val="000000"/>
                </a:solidFill>
                <a:effectLst/>
                <a:highlight>
                  <a:srgbClr val="FFFFFF"/>
                </a:highlight>
              </a:rPr>
              <a:t>When to use Pareto charts?</a:t>
            </a:r>
            <a:endParaRPr lang="en-US" sz="1600" b="0" i="0" u="sng" dirty="0">
              <a:solidFill>
                <a:srgbClr val="000000"/>
              </a:solidFill>
              <a:effectLst/>
              <a:highlight>
                <a:srgbClr val="FFFFFF"/>
              </a:highlight>
            </a:endParaRPr>
          </a:p>
          <a:p>
            <a:pPr algn="just">
              <a:lnSpc>
                <a:spcPct val="150000"/>
              </a:lnSpc>
            </a:pPr>
            <a:r>
              <a:rPr lang="en-US" sz="1600" b="0" i="0" dirty="0">
                <a:solidFill>
                  <a:srgbClr val="333333"/>
                </a:solidFill>
                <a:effectLst/>
                <a:highlight>
                  <a:srgbClr val="FFFFFF"/>
                </a:highlight>
              </a:rPr>
              <a:t>A Pareto chart effectively showcases the key contributing factors to a particular outcome. Another use case of a Pareto chart is when you want to highlight problems based on their impact.</a:t>
            </a:r>
          </a:p>
          <a:p>
            <a:pPr algn="just">
              <a:lnSpc>
                <a:spcPct val="150000"/>
              </a:lnSpc>
            </a:pPr>
            <a:r>
              <a:rPr lang="en-US" sz="1600" b="1" i="0" u="sng" dirty="0">
                <a:solidFill>
                  <a:srgbClr val="000000"/>
                </a:solidFill>
                <a:effectLst/>
                <a:highlight>
                  <a:srgbClr val="FFFFFF"/>
                </a:highlight>
              </a:rPr>
              <a:t>Best practices for Pareto charts:</a:t>
            </a:r>
            <a:endParaRPr lang="en-US" sz="1600" b="0" i="0" u="sng" dirty="0">
              <a:solidFill>
                <a:srgbClr val="000000"/>
              </a:solidFill>
              <a:effectLst/>
              <a:highlight>
                <a:srgbClr val="FFFFFF"/>
              </a:highlight>
            </a:endParaRPr>
          </a:p>
          <a:p>
            <a:pPr algn="just">
              <a:lnSpc>
                <a:spcPct val="150000"/>
              </a:lnSpc>
              <a:buFont typeface="Arial" panose="020B0604020202020204" pitchFamily="34" charset="0"/>
              <a:buChar char="•"/>
            </a:pPr>
            <a:r>
              <a:rPr lang="en-US" sz="1600" b="0" i="0" dirty="0">
                <a:solidFill>
                  <a:srgbClr val="333333"/>
                </a:solidFill>
                <a:effectLst/>
                <a:highlight>
                  <a:srgbClr val="FFFFFF"/>
                </a:highlight>
              </a:rPr>
              <a:t>Arrange all the categories in descending order based on their frequency, impact, or contribution</a:t>
            </a:r>
          </a:p>
          <a:p>
            <a:pPr algn="just">
              <a:lnSpc>
                <a:spcPct val="150000"/>
              </a:lnSpc>
              <a:buFont typeface="Arial" panose="020B0604020202020204" pitchFamily="34" charset="0"/>
              <a:buChar char="•"/>
            </a:pPr>
            <a:r>
              <a:rPr lang="en-US" sz="1600" b="0" i="0" dirty="0">
                <a:solidFill>
                  <a:srgbClr val="333333"/>
                </a:solidFill>
                <a:effectLst/>
                <a:highlight>
                  <a:srgbClr val="FFFFFF"/>
                </a:highlight>
              </a:rPr>
              <a:t>Use colors purposefully to enhance clarity</a:t>
            </a:r>
          </a:p>
        </p:txBody>
      </p:sp>
    </p:spTree>
    <p:extLst>
      <p:ext uri="{BB962C8B-B14F-4D97-AF65-F5344CB8AC3E}">
        <p14:creationId xmlns:p14="http://schemas.microsoft.com/office/powerpoint/2010/main" val="5638235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41464-986A-FDF3-06D5-CCFD9556E633}"/>
              </a:ext>
            </a:extLst>
          </p:cNvPr>
          <p:cNvSpPr>
            <a:spLocks noGrp="1"/>
          </p:cNvSpPr>
          <p:nvPr>
            <p:ph type="title"/>
          </p:nvPr>
        </p:nvSpPr>
        <p:spPr/>
        <p:txBody>
          <a:bodyPr/>
          <a:lstStyle/>
          <a:p>
            <a:pPr algn="ctr"/>
            <a:r>
              <a:rPr lang="en-US" sz="2800" b="1" dirty="0">
                <a:latin typeface="+mj-lt"/>
              </a:rPr>
              <a:t>Geo Charts</a:t>
            </a:r>
          </a:p>
        </p:txBody>
      </p:sp>
      <p:sp>
        <p:nvSpPr>
          <p:cNvPr id="3" name="Content Placeholder 2">
            <a:extLst>
              <a:ext uri="{FF2B5EF4-FFF2-40B4-BE49-F238E27FC236}">
                <a16:creationId xmlns:a16="http://schemas.microsoft.com/office/drawing/2014/main" id="{94463C30-21E3-89D5-9FE0-4B292F97D128}"/>
              </a:ext>
            </a:extLst>
          </p:cNvPr>
          <p:cNvSpPr>
            <a:spLocks noGrp="1"/>
          </p:cNvSpPr>
          <p:nvPr>
            <p:ph idx="1"/>
          </p:nvPr>
        </p:nvSpPr>
        <p:spPr/>
        <p:txBody>
          <a:bodyPr/>
          <a:lstStyle/>
          <a:p>
            <a:pPr algn="just"/>
            <a:r>
              <a:rPr lang="en-US" sz="1600" b="0" i="0" dirty="0">
                <a:solidFill>
                  <a:srgbClr val="333333"/>
                </a:solidFill>
                <a:effectLst/>
                <a:highlight>
                  <a:srgbClr val="FFFFFF"/>
                </a:highlight>
                <a:latin typeface="+mn-lt"/>
              </a:rPr>
              <a:t>Geo charts are a type of visualization that represent data on a map. They show spatial information, such as the distribution of values across different regions, countries, or states. </a:t>
            </a:r>
            <a:endParaRPr lang="en-US" sz="1600" dirty="0">
              <a:latin typeface="+mn-lt"/>
            </a:endParaRPr>
          </a:p>
        </p:txBody>
      </p:sp>
      <p:pic>
        <p:nvPicPr>
          <p:cNvPr id="5" name="Picture 4" descr="A map of the world&#10;&#10;Description automatically generated">
            <a:extLst>
              <a:ext uri="{FF2B5EF4-FFF2-40B4-BE49-F238E27FC236}">
                <a16:creationId xmlns:a16="http://schemas.microsoft.com/office/drawing/2014/main" id="{BA900610-5571-3623-FA4B-0A3DE9552A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13178" y="2165131"/>
            <a:ext cx="7043501" cy="4057870"/>
          </a:xfrm>
          <a:prstGeom prst="rect">
            <a:avLst/>
          </a:prstGeom>
        </p:spPr>
      </p:pic>
      <p:sp>
        <p:nvSpPr>
          <p:cNvPr id="7" name="TextBox 6">
            <a:extLst>
              <a:ext uri="{FF2B5EF4-FFF2-40B4-BE49-F238E27FC236}">
                <a16:creationId xmlns:a16="http://schemas.microsoft.com/office/drawing/2014/main" id="{0FCC8B53-7FA7-66B8-F5D3-9940F7F5C8E3}"/>
              </a:ext>
            </a:extLst>
          </p:cNvPr>
          <p:cNvSpPr txBox="1"/>
          <p:nvPr/>
        </p:nvSpPr>
        <p:spPr>
          <a:xfrm>
            <a:off x="135321" y="2165131"/>
            <a:ext cx="4583824" cy="3290516"/>
          </a:xfrm>
          <a:prstGeom prst="rect">
            <a:avLst/>
          </a:prstGeom>
          <a:noFill/>
        </p:spPr>
        <p:txBody>
          <a:bodyPr wrap="square">
            <a:spAutoFit/>
          </a:bodyPr>
          <a:lstStyle/>
          <a:p>
            <a:pPr algn="just">
              <a:lnSpc>
                <a:spcPct val="150000"/>
              </a:lnSpc>
            </a:pPr>
            <a:r>
              <a:rPr lang="en-US" sz="1400" b="1" i="0" u="sng" dirty="0">
                <a:solidFill>
                  <a:srgbClr val="000000"/>
                </a:solidFill>
                <a:effectLst/>
                <a:highlight>
                  <a:srgbClr val="FFFFFF"/>
                </a:highlight>
              </a:rPr>
              <a:t>When to use geo charts?</a:t>
            </a:r>
            <a:endParaRPr lang="en-US" sz="1400" b="0" i="0" u="sng" dirty="0">
              <a:solidFill>
                <a:srgbClr val="000000"/>
              </a:solidFill>
              <a:effectLst/>
              <a:highlight>
                <a:srgbClr val="FFFFFF"/>
              </a:highlight>
            </a:endParaRPr>
          </a:p>
          <a:p>
            <a:pPr algn="just">
              <a:lnSpc>
                <a:spcPct val="150000"/>
              </a:lnSpc>
            </a:pPr>
            <a:r>
              <a:rPr lang="en-US" sz="1400" b="0" i="0" dirty="0">
                <a:solidFill>
                  <a:srgbClr val="333333"/>
                </a:solidFill>
                <a:effectLst/>
                <a:highlight>
                  <a:srgbClr val="FFFFFF"/>
                </a:highlight>
              </a:rPr>
              <a:t>If you want to analyze geographic information in your data, you can use these types of charts to discover hidden patterns and trends. Each region, such as a country, state, or district, is shaded or colored based on the magnitude of the variable presented. </a:t>
            </a:r>
          </a:p>
          <a:p>
            <a:pPr algn="just">
              <a:lnSpc>
                <a:spcPct val="150000"/>
              </a:lnSpc>
            </a:pPr>
            <a:r>
              <a:rPr lang="en-US" sz="1400" b="1" i="0" u="sng" dirty="0">
                <a:solidFill>
                  <a:srgbClr val="000000"/>
                </a:solidFill>
                <a:effectLst/>
                <a:highlight>
                  <a:srgbClr val="FFFFFF"/>
                </a:highlight>
              </a:rPr>
              <a:t>Best practices for geo charts:</a:t>
            </a:r>
            <a:r>
              <a:rPr lang="en-US" sz="1400" b="0" i="0" u="sng" dirty="0">
                <a:solidFill>
                  <a:srgbClr val="000000"/>
                </a:solidFill>
                <a:effectLst/>
                <a:highlight>
                  <a:srgbClr val="FFFFFF"/>
                </a:highlight>
              </a:rPr>
              <a:t> </a:t>
            </a:r>
          </a:p>
          <a:p>
            <a:pPr algn="just">
              <a:lnSpc>
                <a:spcPct val="150000"/>
              </a:lnSpc>
              <a:buFont typeface="Arial" panose="020B0604020202020204" pitchFamily="34" charset="0"/>
              <a:buChar char="•"/>
            </a:pPr>
            <a:r>
              <a:rPr lang="en-US" sz="1400" b="0" i="0" dirty="0">
                <a:solidFill>
                  <a:srgbClr val="333333"/>
                </a:solidFill>
                <a:effectLst/>
                <a:highlight>
                  <a:srgbClr val="FFFFFF"/>
                </a:highlight>
              </a:rPr>
              <a:t>Select appropriate map projection that matches your region</a:t>
            </a:r>
          </a:p>
          <a:p>
            <a:pPr algn="just">
              <a:lnSpc>
                <a:spcPct val="150000"/>
              </a:lnSpc>
              <a:buFont typeface="Arial" panose="020B0604020202020204" pitchFamily="34" charset="0"/>
              <a:buChar char="•"/>
            </a:pPr>
            <a:r>
              <a:rPr lang="en-US" sz="1400" b="0" i="0" dirty="0">
                <a:solidFill>
                  <a:srgbClr val="333333"/>
                </a:solidFill>
                <a:effectLst/>
                <a:highlight>
                  <a:srgbClr val="FFFFFF"/>
                </a:highlight>
              </a:rPr>
              <a:t>Use color shading to highlight particular regions</a:t>
            </a:r>
          </a:p>
          <a:p>
            <a:pPr algn="just">
              <a:lnSpc>
                <a:spcPct val="150000"/>
              </a:lnSpc>
              <a:buFont typeface="Arial" panose="020B0604020202020204" pitchFamily="34" charset="0"/>
              <a:buChar char="•"/>
            </a:pPr>
            <a:r>
              <a:rPr lang="en-US" sz="1400" b="0" i="0" dirty="0">
                <a:solidFill>
                  <a:srgbClr val="333333"/>
                </a:solidFill>
                <a:effectLst/>
                <a:highlight>
                  <a:srgbClr val="FFFFFF"/>
                </a:highlight>
              </a:rPr>
              <a:t>Label the projections to represent data points on the map</a:t>
            </a:r>
          </a:p>
        </p:txBody>
      </p:sp>
    </p:spTree>
    <p:extLst>
      <p:ext uri="{BB962C8B-B14F-4D97-AF65-F5344CB8AC3E}">
        <p14:creationId xmlns:p14="http://schemas.microsoft.com/office/powerpoint/2010/main" val="4281937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2EB-5C4E-D8FE-D60C-7F0A545F4D6B}"/>
              </a:ext>
            </a:extLst>
          </p:cNvPr>
          <p:cNvSpPr>
            <a:spLocks noGrp="1"/>
          </p:cNvSpPr>
          <p:nvPr>
            <p:ph type="title"/>
          </p:nvPr>
        </p:nvSpPr>
        <p:spPr>
          <a:xfrm>
            <a:off x="1057789" y="143361"/>
            <a:ext cx="10064239" cy="747403"/>
          </a:xfrm>
        </p:spPr>
        <p:txBody>
          <a:bodyPr/>
          <a:lstStyle/>
          <a:p>
            <a:pPr algn="ctr"/>
            <a:r>
              <a:rPr lang="en-US" sz="2800" b="1" dirty="0">
                <a:latin typeface="+mj-lt"/>
              </a:rPr>
              <a:t>What is Business Intelligence</a:t>
            </a:r>
          </a:p>
        </p:txBody>
      </p:sp>
      <p:sp>
        <p:nvSpPr>
          <p:cNvPr id="3" name="Content Placeholder 2">
            <a:extLst>
              <a:ext uri="{FF2B5EF4-FFF2-40B4-BE49-F238E27FC236}">
                <a16:creationId xmlns:a16="http://schemas.microsoft.com/office/drawing/2014/main" id="{5C48F1CA-ABA0-5C89-ECFE-2B74AF119B4A}"/>
              </a:ext>
            </a:extLst>
          </p:cNvPr>
          <p:cNvSpPr>
            <a:spLocks noGrp="1"/>
          </p:cNvSpPr>
          <p:nvPr>
            <p:ph idx="1"/>
          </p:nvPr>
        </p:nvSpPr>
        <p:spPr>
          <a:xfrm>
            <a:off x="727703" y="1059944"/>
            <a:ext cx="9778483" cy="4990588"/>
          </a:xfrm>
        </p:spPr>
        <p:txBody>
          <a:bodyPr/>
          <a:lstStyle/>
          <a:p>
            <a:pPr algn="just">
              <a:lnSpc>
                <a:spcPct val="200000"/>
              </a:lnSpc>
            </a:pPr>
            <a:r>
              <a:rPr lang="en-US" sz="1600" b="0" i="0" dirty="0">
                <a:effectLst/>
                <a:highlight>
                  <a:srgbClr val="FAFAFA"/>
                </a:highlight>
                <a:latin typeface="+mn-lt"/>
              </a:rPr>
              <a:t>Business intelligence combines business analytics, data mining, data visualization, data tools and infrastructure, and best practices to help organizations make more data-driven decisions. In practice, you know you’ve got modern business intelligence when you have a comprehensive view of your organization’s data and use that data to drive change, eliminate inefficiencies, and quickly adapt to market or supply changes. </a:t>
            </a:r>
          </a:p>
          <a:p>
            <a:pPr algn="just">
              <a:lnSpc>
                <a:spcPct val="200000"/>
              </a:lnSpc>
            </a:pPr>
            <a:r>
              <a:rPr lang="en-US" sz="1600" b="0" i="0" dirty="0">
                <a:solidFill>
                  <a:srgbClr val="000000"/>
                </a:solidFill>
                <a:effectLst/>
                <a:latin typeface="+mn-lt"/>
              </a:rPr>
              <a:t>Business intelligence is an infrastructure that helps in the process of collecting, storing, and analyzing data from business operations. </a:t>
            </a:r>
            <a:r>
              <a:rPr lang="en-US" sz="1600" b="1" i="1" dirty="0">
                <a:solidFill>
                  <a:srgbClr val="000000"/>
                </a:solidFill>
                <a:effectLst/>
                <a:latin typeface="+mn-lt"/>
              </a:rPr>
              <a:t>BI </a:t>
            </a:r>
            <a:r>
              <a:rPr lang="en-US" sz="1600" b="1" i="1" dirty="0">
                <a:solidFill>
                  <a:srgbClr val="000000"/>
                </a:solidFill>
                <a:latin typeface="+mn-lt"/>
              </a:rPr>
              <a:t>focuses on</a:t>
            </a:r>
            <a:r>
              <a:rPr lang="en-US" sz="1600" b="1" i="1" dirty="0">
                <a:solidFill>
                  <a:srgbClr val="000000"/>
                </a:solidFill>
                <a:effectLst/>
                <a:latin typeface="+mn-lt"/>
              </a:rPr>
              <a:t> descriptive analytics</a:t>
            </a:r>
          </a:p>
          <a:p>
            <a:pPr algn="just">
              <a:lnSpc>
                <a:spcPct val="200000"/>
              </a:lnSpc>
            </a:pPr>
            <a:r>
              <a:rPr lang="en-US" sz="1600" b="0" i="0" dirty="0">
                <a:solidFill>
                  <a:srgbClr val="000000"/>
                </a:solidFill>
                <a:effectLst/>
                <a:latin typeface="+mn-lt"/>
              </a:rPr>
              <a:t>BI provides comprehensive business metrics, in near-real-time, to support better decision making. You can create performance benchmarks, spot market trends, increase compliance, and improve almost every aspect of your business with better business intelligence</a:t>
            </a:r>
            <a:endParaRPr lang="en-US" sz="1600" dirty="0">
              <a:latin typeface="+mn-lt"/>
            </a:endParaRPr>
          </a:p>
        </p:txBody>
      </p:sp>
      <p:sp>
        <p:nvSpPr>
          <p:cNvPr id="4" name="TextBox 3">
            <a:extLst>
              <a:ext uri="{FF2B5EF4-FFF2-40B4-BE49-F238E27FC236}">
                <a16:creationId xmlns:a16="http://schemas.microsoft.com/office/drawing/2014/main" id="{67EC552F-B865-59C1-E831-3FC7C36FB977}"/>
              </a:ext>
            </a:extLst>
          </p:cNvPr>
          <p:cNvSpPr txBox="1"/>
          <p:nvPr/>
        </p:nvSpPr>
        <p:spPr>
          <a:xfrm>
            <a:off x="7882759" y="6463862"/>
            <a:ext cx="3720662" cy="294290"/>
          </a:xfrm>
          <a:prstGeom prst="rect">
            <a:avLst/>
          </a:prstGeom>
        </p:spPr>
        <p:txBody>
          <a:bodyPr vert="horz" wrap="square" lIns="91440" tIns="45720" rIns="91440" bIns="45720" rtlCol="0">
            <a:normAutofit/>
          </a:bodyPr>
          <a:lstStyle/>
          <a:p>
            <a:pPr algn="l"/>
            <a:endParaRPr lang="en-US" sz="1200" b="0" baseline="0" dirty="0">
              <a:solidFill>
                <a:srgbClr val="454D4E"/>
              </a:solidFill>
              <a:latin typeface="Open Sans" panose="020B0606030504020204" pitchFamily="34" charset="0"/>
            </a:endParaRPr>
          </a:p>
        </p:txBody>
      </p:sp>
      <p:sp>
        <p:nvSpPr>
          <p:cNvPr id="6" name="TextBox 5">
            <a:extLst>
              <a:ext uri="{FF2B5EF4-FFF2-40B4-BE49-F238E27FC236}">
                <a16:creationId xmlns:a16="http://schemas.microsoft.com/office/drawing/2014/main" id="{2405C2E3-6345-5C68-218E-2287E67E7F6E}"/>
              </a:ext>
            </a:extLst>
          </p:cNvPr>
          <p:cNvSpPr txBox="1"/>
          <p:nvPr/>
        </p:nvSpPr>
        <p:spPr>
          <a:xfrm>
            <a:off x="4056992" y="6591528"/>
            <a:ext cx="3594537" cy="215444"/>
          </a:xfrm>
          <a:prstGeom prst="rect">
            <a:avLst/>
          </a:prstGeom>
          <a:noFill/>
        </p:spPr>
        <p:txBody>
          <a:bodyPr wrap="square">
            <a:spAutoFit/>
          </a:bodyPr>
          <a:lstStyle/>
          <a:p>
            <a:pPr algn="r"/>
            <a:r>
              <a:rPr lang="en-US" sz="800" dirty="0"/>
              <a:t>https://</a:t>
            </a:r>
            <a:r>
              <a:rPr lang="en-US" sz="800" dirty="0" err="1"/>
              <a:t>www.tableau.com</a:t>
            </a:r>
            <a:r>
              <a:rPr lang="en-US" sz="800" dirty="0"/>
              <a:t>/learn/articles/business-intelligence</a:t>
            </a:r>
          </a:p>
        </p:txBody>
      </p:sp>
      <p:pic>
        <p:nvPicPr>
          <p:cNvPr id="3074" name="Picture 2" descr="What is Business Intelligence? - BI Definition - TechnologyAdvice">
            <a:extLst>
              <a:ext uri="{FF2B5EF4-FFF2-40B4-BE49-F238E27FC236}">
                <a16:creationId xmlns:a16="http://schemas.microsoft.com/office/drawing/2014/main" id="{5C306265-005A-6707-0766-222D367A3A7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429297" y="5159904"/>
            <a:ext cx="3705180" cy="164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3785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F7052-21FB-89C5-E452-AABE99711A28}"/>
              </a:ext>
            </a:extLst>
          </p:cNvPr>
          <p:cNvSpPr>
            <a:spLocks noGrp="1"/>
          </p:cNvSpPr>
          <p:nvPr>
            <p:ph type="title"/>
          </p:nvPr>
        </p:nvSpPr>
        <p:spPr>
          <a:xfrm>
            <a:off x="1057790" y="94593"/>
            <a:ext cx="10064239" cy="701578"/>
          </a:xfrm>
        </p:spPr>
        <p:txBody>
          <a:bodyPr/>
          <a:lstStyle/>
          <a:p>
            <a:pPr algn="ctr"/>
            <a:r>
              <a:rPr lang="en-US" sz="2400" b="1" i="0" dirty="0">
                <a:effectLst/>
                <a:latin typeface="+mj-lt"/>
              </a:rPr>
              <a:t>TYPES OF ANALYTICS</a:t>
            </a:r>
            <a:br>
              <a:rPr lang="en-US" sz="2400" b="1" i="0" dirty="0">
                <a:effectLst/>
                <a:latin typeface="+mj-lt"/>
              </a:rPr>
            </a:br>
            <a:endParaRPr lang="en-US" sz="2400" b="1" dirty="0">
              <a:latin typeface="+mj-lt"/>
            </a:endParaRPr>
          </a:p>
        </p:txBody>
      </p:sp>
      <p:sp>
        <p:nvSpPr>
          <p:cNvPr id="5" name="TextBox 4">
            <a:extLst>
              <a:ext uri="{FF2B5EF4-FFF2-40B4-BE49-F238E27FC236}">
                <a16:creationId xmlns:a16="http://schemas.microsoft.com/office/drawing/2014/main" id="{971C45E9-9ADC-CF68-E276-5614BC7803DF}"/>
              </a:ext>
            </a:extLst>
          </p:cNvPr>
          <p:cNvSpPr txBox="1"/>
          <p:nvPr/>
        </p:nvSpPr>
        <p:spPr>
          <a:xfrm>
            <a:off x="819806" y="1271752"/>
            <a:ext cx="5780691" cy="5000728"/>
          </a:xfrm>
          <a:prstGeom prst="rect">
            <a:avLst/>
          </a:prstGeom>
          <a:noFill/>
        </p:spPr>
        <p:txBody>
          <a:bodyPr wrap="square">
            <a:spAutoFit/>
          </a:bodyPr>
          <a:lstStyle/>
          <a:p>
            <a:pPr>
              <a:lnSpc>
                <a:spcPct val="200000"/>
              </a:lnSpc>
            </a:pPr>
            <a:r>
              <a:rPr lang="en-US" sz="1600" b="1" i="0" u="sng" dirty="0">
                <a:effectLst/>
              </a:rPr>
              <a:t>Descriptive analytics </a:t>
            </a:r>
            <a:r>
              <a:rPr lang="en-US" sz="1600" b="0" i="0" dirty="0">
                <a:effectLst/>
              </a:rPr>
              <a:t>– describes the past status of the</a:t>
            </a:r>
            <a:br>
              <a:rPr lang="en-US" sz="1600" b="0" i="0" dirty="0">
                <a:effectLst/>
              </a:rPr>
            </a:br>
            <a:r>
              <a:rPr lang="en-US" sz="1600" b="0" i="0" dirty="0">
                <a:effectLst/>
              </a:rPr>
              <a:t>domain of interest using a variety of tools through techniques such as reporting, data visualization, dashboards, and scorecards</a:t>
            </a:r>
            <a:br>
              <a:rPr lang="en-US" sz="1600" b="0" i="0" dirty="0">
                <a:effectLst/>
              </a:rPr>
            </a:br>
            <a:r>
              <a:rPr lang="en-US" sz="1600" b="0" i="0" dirty="0">
                <a:effectLst/>
              </a:rPr>
              <a:t>• </a:t>
            </a:r>
            <a:r>
              <a:rPr lang="en-US" sz="1600" b="1" i="0" u="sng" dirty="0">
                <a:effectLst/>
              </a:rPr>
              <a:t>Predictive analytics </a:t>
            </a:r>
            <a:r>
              <a:rPr lang="en-US" sz="1600" b="0" i="0" dirty="0">
                <a:effectLst/>
              </a:rPr>
              <a:t>– applies statistical and computational</a:t>
            </a:r>
            <a:r>
              <a:rPr lang="en-US" sz="1600" dirty="0"/>
              <a:t> </a:t>
            </a:r>
            <a:r>
              <a:rPr lang="en-US" sz="1600" b="0" i="0" dirty="0">
                <a:effectLst/>
              </a:rPr>
              <a:t>methods and models to data regarding past and current events to predict what might happen in the future</a:t>
            </a:r>
            <a:br>
              <a:rPr lang="en-US" sz="1600" b="0" i="0" dirty="0">
                <a:effectLst/>
              </a:rPr>
            </a:br>
            <a:r>
              <a:rPr lang="en-US" sz="1600" b="0" i="0" dirty="0">
                <a:effectLst/>
              </a:rPr>
              <a:t>• </a:t>
            </a:r>
            <a:r>
              <a:rPr lang="en-US" sz="1600" b="1" i="0" u="sng" dirty="0">
                <a:effectLst/>
              </a:rPr>
              <a:t>Prescriptive analytics </a:t>
            </a:r>
            <a:r>
              <a:rPr lang="en-US" sz="1600" b="0" i="0" dirty="0">
                <a:effectLst/>
              </a:rPr>
              <a:t>–uses results of predictive analytics</a:t>
            </a:r>
            <a:br>
              <a:rPr lang="en-US" sz="1600" b="0" i="0" dirty="0">
                <a:effectLst/>
              </a:rPr>
            </a:br>
            <a:r>
              <a:rPr lang="en-US" sz="1600" b="0" i="0" dirty="0">
                <a:effectLst/>
              </a:rPr>
              <a:t>along with optimization and simulation tools to recommend</a:t>
            </a:r>
            <a:br>
              <a:rPr lang="en-US" sz="1600" b="0" i="0" dirty="0">
                <a:effectLst/>
              </a:rPr>
            </a:br>
            <a:r>
              <a:rPr lang="en-US" sz="1600" b="0" i="0" dirty="0">
                <a:effectLst/>
              </a:rPr>
              <a:t>actions that will lead to a desired outcome</a:t>
            </a:r>
            <a:br>
              <a:rPr lang="en-US" dirty="0"/>
            </a:br>
            <a:endParaRPr lang="en-US" dirty="0"/>
          </a:p>
        </p:txBody>
      </p:sp>
      <p:pic>
        <p:nvPicPr>
          <p:cNvPr id="6146" name="Picture 2" descr="What Is Advanced Analytics? NetSuite, 48% OFF">
            <a:extLst>
              <a:ext uri="{FF2B5EF4-FFF2-40B4-BE49-F238E27FC236}">
                <a16:creationId xmlns:a16="http://schemas.microsoft.com/office/drawing/2014/main" id="{D0BFD6DF-0864-3E28-2A96-A898F7C049E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79132" y="1366345"/>
            <a:ext cx="5320568" cy="447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14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0EB4-C09F-24DD-F66A-495A99EF1DB0}"/>
              </a:ext>
            </a:extLst>
          </p:cNvPr>
          <p:cNvSpPr>
            <a:spLocks noGrp="1"/>
          </p:cNvSpPr>
          <p:nvPr>
            <p:ph type="title"/>
          </p:nvPr>
        </p:nvSpPr>
        <p:spPr>
          <a:xfrm>
            <a:off x="1057790" y="136634"/>
            <a:ext cx="10064239" cy="659537"/>
          </a:xfrm>
        </p:spPr>
        <p:txBody>
          <a:bodyPr/>
          <a:lstStyle/>
          <a:p>
            <a:pPr algn="ctr"/>
            <a:r>
              <a:rPr lang="en-US" sz="2400" b="1" dirty="0">
                <a:latin typeface="+mj-lt"/>
              </a:rPr>
              <a:t>What is business analytics &amp; data analytics</a:t>
            </a:r>
          </a:p>
        </p:txBody>
      </p:sp>
      <p:sp>
        <p:nvSpPr>
          <p:cNvPr id="3" name="Content Placeholder 2">
            <a:extLst>
              <a:ext uri="{FF2B5EF4-FFF2-40B4-BE49-F238E27FC236}">
                <a16:creationId xmlns:a16="http://schemas.microsoft.com/office/drawing/2014/main" id="{4A11004B-2857-7AE5-38FB-9406E767DDB6}"/>
              </a:ext>
            </a:extLst>
          </p:cNvPr>
          <p:cNvSpPr>
            <a:spLocks noGrp="1"/>
          </p:cNvSpPr>
          <p:nvPr>
            <p:ph idx="1"/>
          </p:nvPr>
        </p:nvSpPr>
        <p:spPr>
          <a:xfrm>
            <a:off x="694196" y="1235878"/>
            <a:ext cx="9778483" cy="4990588"/>
          </a:xfrm>
        </p:spPr>
        <p:txBody>
          <a:bodyPr/>
          <a:lstStyle/>
          <a:p>
            <a:pPr algn="just">
              <a:lnSpc>
                <a:spcPct val="150000"/>
              </a:lnSpc>
            </a:pPr>
            <a:r>
              <a:rPr lang="en-US" sz="1600" b="0" i="0" dirty="0">
                <a:effectLst/>
                <a:latin typeface="+mn-lt"/>
              </a:rPr>
              <a:t>A subset of BI, business analytics (BA) refers to </a:t>
            </a:r>
            <a:r>
              <a:rPr lang="en-US" sz="1600" dirty="0">
                <a:latin typeface="+mn-lt"/>
              </a:rPr>
              <a:t>a </a:t>
            </a:r>
            <a:r>
              <a:rPr lang="en-US" sz="1600" b="0" i="0" dirty="0">
                <a:effectLst/>
                <a:latin typeface="+mn-lt"/>
              </a:rPr>
              <a:t>process of using raw data to find trends and predicting outcomes. Some common methodologies in business analytics are:</a:t>
            </a:r>
          </a:p>
          <a:p>
            <a:pPr lvl="1" algn="just">
              <a:lnSpc>
                <a:spcPct val="150000"/>
              </a:lnSpc>
              <a:buFont typeface="Wingdings" pitchFamily="2" charset="2"/>
              <a:buChar char="Ø"/>
            </a:pPr>
            <a:r>
              <a:rPr lang="en-US" sz="1600" b="1" i="0" dirty="0">
                <a:effectLst/>
                <a:latin typeface="+mn-lt"/>
              </a:rPr>
              <a:t>Data mining:</a:t>
            </a:r>
            <a:r>
              <a:rPr lang="en-US" sz="1600" b="0" i="0" dirty="0">
                <a:effectLst/>
                <a:latin typeface="+mn-lt"/>
              </a:rPr>
              <a:t> sorting through large amounts of data to identify patterns and trends</a:t>
            </a:r>
          </a:p>
          <a:p>
            <a:pPr lvl="1" algn="just">
              <a:lnSpc>
                <a:spcPct val="150000"/>
              </a:lnSpc>
              <a:buFont typeface="Wingdings" pitchFamily="2" charset="2"/>
              <a:buChar char="Ø"/>
            </a:pPr>
            <a:r>
              <a:rPr lang="en-US" sz="1600" b="1" i="0" dirty="0">
                <a:effectLst/>
                <a:latin typeface="+mn-lt"/>
              </a:rPr>
              <a:t>Aggregation:</a:t>
            </a:r>
            <a:r>
              <a:rPr lang="en-US" sz="1600" b="0" i="0" dirty="0">
                <a:effectLst/>
                <a:latin typeface="+mn-lt"/>
              </a:rPr>
              <a:t> the process of gathering and organizing data prior to analysis  </a:t>
            </a:r>
          </a:p>
          <a:p>
            <a:pPr lvl="1" algn="just">
              <a:lnSpc>
                <a:spcPct val="150000"/>
              </a:lnSpc>
              <a:buFont typeface="Wingdings" pitchFamily="2" charset="2"/>
              <a:buChar char="Ø"/>
            </a:pPr>
            <a:r>
              <a:rPr lang="en-US" sz="1600" b="1" i="0" dirty="0">
                <a:effectLst/>
                <a:latin typeface="+mn-lt"/>
              </a:rPr>
              <a:t>Forecasting: </a:t>
            </a:r>
            <a:r>
              <a:rPr lang="en-US" sz="1600" b="0" i="0" dirty="0">
                <a:effectLst/>
                <a:latin typeface="+mn-lt"/>
              </a:rPr>
              <a:t>analyzing historical data estimate future outcomes</a:t>
            </a:r>
          </a:p>
          <a:p>
            <a:pPr lvl="1" algn="just">
              <a:lnSpc>
                <a:spcPct val="150000"/>
              </a:lnSpc>
              <a:buFont typeface="Wingdings" pitchFamily="2" charset="2"/>
              <a:buChar char="Ø"/>
            </a:pPr>
            <a:r>
              <a:rPr lang="en-US" sz="1600" b="1" i="0" dirty="0">
                <a:effectLst/>
                <a:latin typeface="+mn-lt"/>
              </a:rPr>
              <a:t>Predictive modeling: </a:t>
            </a:r>
            <a:r>
              <a:rPr lang="en-US" sz="1600" b="0" i="0" dirty="0">
                <a:effectLst/>
                <a:latin typeface="+mn-lt"/>
              </a:rPr>
              <a:t>extracting information from data sets to identify patterns and trends</a:t>
            </a:r>
          </a:p>
          <a:p>
            <a:pPr lvl="1" algn="just">
              <a:lnSpc>
                <a:spcPct val="150000"/>
              </a:lnSpc>
              <a:buFont typeface="Wingdings" pitchFamily="2" charset="2"/>
              <a:buChar char="Ø"/>
            </a:pPr>
            <a:r>
              <a:rPr lang="en-US" sz="1600" b="1" i="0" dirty="0">
                <a:effectLst/>
                <a:latin typeface="+mn-lt"/>
              </a:rPr>
              <a:t>Data visualization: </a:t>
            </a:r>
            <a:r>
              <a:rPr lang="en-US" sz="1600" b="0" i="0" dirty="0">
                <a:effectLst/>
                <a:latin typeface="+mn-lt"/>
              </a:rPr>
              <a:t>creating visual representations of data analysis, such as charts, tables, or graphs</a:t>
            </a:r>
          </a:p>
          <a:p>
            <a:pPr algn="just">
              <a:lnSpc>
                <a:spcPct val="150000"/>
              </a:lnSpc>
            </a:pPr>
            <a:r>
              <a:rPr lang="en-US" sz="1600" b="1" i="1" dirty="0">
                <a:latin typeface="+mn-lt"/>
              </a:rPr>
              <a:t>BA focuses on predictive analytics</a:t>
            </a:r>
          </a:p>
          <a:p>
            <a:pPr algn="just">
              <a:lnSpc>
                <a:spcPct val="150000"/>
              </a:lnSpc>
              <a:buFont typeface="Arial" panose="020B0604020202020204" pitchFamily="34" charset="0"/>
              <a:buChar char="•"/>
            </a:pPr>
            <a:r>
              <a:rPr lang="en-US" sz="1600" b="0" i="0" dirty="0">
                <a:effectLst/>
                <a:latin typeface="+mn-lt"/>
              </a:rPr>
              <a:t>Data analytics is </a:t>
            </a:r>
            <a:r>
              <a:rPr lang="en-US" sz="1600" dirty="0">
                <a:latin typeface="+mn-lt"/>
              </a:rPr>
              <a:t>a </a:t>
            </a:r>
            <a:r>
              <a:rPr lang="en-US" sz="1600" b="0" i="0" dirty="0">
                <a:effectLst/>
                <a:latin typeface="+mn-lt"/>
              </a:rPr>
              <a:t>technical process of mining data, cleaning data, transforming data, and building the systems to manage data. Data analytics takes large quantities of data to find trends and solve problems. Data analytics is not just confined to business applications—it’s used across disciplines, from government to science. </a:t>
            </a:r>
          </a:p>
          <a:p>
            <a:pPr marL="0" indent="0">
              <a:buNone/>
            </a:pPr>
            <a:endParaRPr lang="en-US" dirty="0"/>
          </a:p>
        </p:txBody>
      </p:sp>
      <p:pic>
        <p:nvPicPr>
          <p:cNvPr id="5122" name="Picture 2" descr="29 Top Business Intelligence Companies To Know 2023 | Built In">
            <a:extLst>
              <a:ext uri="{FF2B5EF4-FFF2-40B4-BE49-F238E27FC236}">
                <a16:creationId xmlns:a16="http://schemas.microsoft.com/office/drawing/2014/main" id="{16CDCB59-714D-BC52-5421-2658BEEB890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396082" y="2238703"/>
            <a:ext cx="2681380" cy="141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6781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086C0-F1E1-67D9-58B8-109388688536}"/>
              </a:ext>
            </a:extLst>
          </p:cNvPr>
          <p:cNvSpPr>
            <a:spLocks noGrp="1"/>
          </p:cNvSpPr>
          <p:nvPr>
            <p:ph type="title"/>
          </p:nvPr>
        </p:nvSpPr>
        <p:spPr>
          <a:xfrm>
            <a:off x="1057790" y="168166"/>
            <a:ext cx="10064239" cy="628005"/>
          </a:xfrm>
        </p:spPr>
        <p:txBody>
          <a:bodyPr/>
          <a:lstStyle/>
          <a:p>
            <a:pPr algn="ctr"/>
            <a:r>
              <a:rPr lang="en-US" sz="2400" b="1" dirty="0">
                <a:latin typeface="+mj-lt"/>
              </a:rPr>
              <a:t>How Business Intelligence works</a:t>
            </a:r>
          </a:p>
        </p:txBody>
      </p:sp>
      <p:pic>
        <p:nvPicPr>
          <p:cNvPr id="5" name="Content Placeholder 4" descr="A diagram of data storage&#10;&#10;Description automatically generated">
            <a:extLst>
              <a:ext uri="{FF2B5EF4-FFF2-40B4-BE49-F238E27FC236}">
                <a16:creationId xmlns:a16="http://schemas.microsoft.com/office/drawing/2014/main" id="{554252D5-8D06-B3DA-3F34-973A1DA18A25}"/>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5906815" y="1700047"/>
            <a:ext cx="6034194" cy="3460532"/>
          </a:xfrm>
        </p:spPr>
      </p:pic>
      <p:sp>
        <p:nvSpPr>
          <p:cNvPr id="11" name="TextBox 10">
            <a:extLst>
              <a:ext uri="{FF2B5EF4-FFF2-40B4-BE49-F238E27FC236}">
                <a16:creationId xmlns:a16="http://schemas.microsoft.com/office/drawing/2014/main" id="{4A1134F5-FF08-06D8-7856-266354303DC7}"/>
              </a:ext>
            </a:extLst>
          </p:cNvPr>
          <p:cNvSpPr txBox="1"/>
          <p:nvPr/>
        </p:nvSpPr>
        <p:spPr>
          <a:xfrm>
            <a:off x="624530" y="1263840"/>
            <a:ext cx="5009015" cy="5270995"/>
          </a:xfrm>
          <a:prstGeom prst="rect">
            <a:avLst/>
          </a:prstGeom>
          <a:noFill/>
        </p:spPr>
        <p:txBody>
          <a:bodyPr wrap="square">
            <a:spAutoFit/>
          </a:bodyPr>
          <a:lstStyle/>
          <a:p>
            <a:pPr>
              <a:lnSpc>
                <a:spcPct val="150000"/>
              </a:lnSpc>
            </a:pPr>
            <a:r>
              <a:rPr lang="en-US" sz="1500" b="1" i="0" dirty="0">
                <a:effectLst/>
              </a:rPr>
              <a:t>Data</a:t>
            </a:r>
            <a:r>
              <a:rPr lang="en-US" sz="1500" b="0" i="0" dirty="0">
                <a:effectLst/>
              </a:rPr>
              <a:t> – raw material; has volume, velocity, and variety</a:t>
            </a:r>
            <a:br>
              <a:rPr lang="en-US" sz="1500" dirty="0"/>
            </a:br>
            <a:r>
              <a:rPr lang="en-US" sz="1500" b="1" i="0" dirty="0">
                <a:effectLst/>
              </a:rPr>
              <a:t>Information</a:t>
            </a:r>
            <a:r>
              <a:rPr lang="en-US" sz="1500" b="0" i="0" dirty="0">
                <a:effectLst/>
              </a:rPr>
              <a:t> – actionable data</a:t>
            </a:r>
            <a:br>
              <a:rPr lang="en-US" sz="1500" dirty="0"/>
            </a:br>
            <a:r>
              <a:rPr lang="en-US" sz="1500" b="1" i="0" dirty="0">
                <a:effectLst/>
              </a:rPr>
              <a:t>Operational / transactional systems </a:t>
            </a:r>
            <a:r>
              <a:rPr lang="en-US" sz="1500" b="0" i="0" dirty="0">
                <a:effectLst/>
              </a:rPr>
              <a:t>– places where work is</a:t>
            </a:r>
            <a:br>
              <a:rPr lang="en-US" sz="1500" dirty="0"/>
            </a:br>
            <a:r>
              <a:rPr lang="en-US" sz="1500" b="0" i="0" dirty="0">
                <a:effectLst/>
              </a:rPr>
              <a:t>done and raw, siloed data is generated</a:t>
            </a:r>
            <a:br>
              <a:rPr lang="en-US" sz="1500" dirty="0"/>
            </a:br>
            <a:r>
              <a:rPr lang="en-US" sz="1500" b="1" i="0" dirty="0">
                <a:effectLst/>
              </a:rPr>
              <a:t>Data integration </a:t>
            </a:r>
            <a:r>
              <a:rPr lang="en-US" sz="1500" b="0" i="0" dirty="0">
                <a:effectLst/>
              </a:rPr>
              <a:t>– the process of aggregating and preparing</a:t>
            </a:r>
            <a:br>
              <a:rPr lang="en-US" sz="1500" dirty="0"/>
            </a:br>
            <a:r>
              <a:rPr lang="en-US" sz="1500" b="0" i="0" dirty="0">
                <a:effectLst/>
              </a:rPr>
              <a:t>data from multiple sources to be stored in a warehouse and</a:t>
            </a:r>
            <a:br>
              <a:rPr lang="en-US" sz="1500" dirty="0"/>
            </a:br>
            <a:r>
              <a:rPr lang="en-US" sz="1500" b="0" i="0" dirty="0">
                <a:effectLst/>
              </a:rPr>
              <a:t>present a unified view used by BI tools and applications</a:t>
            </a:r>
            <a:br>
              <a:rPr lang="en-US" sz="1500" dirty="0"/>
            </a:br>
            <a:r>
              <a:rPr lang="en-US" sz="1500" b="1" i="0" dirty="0">
                <a:effectLst/>
              </a:rPr>
              <a:t>Data warehousing </a:t>
            </a:r>
            <a:r>
              <a:rPr lang="en-US" sz="1500" b="0" i="0" dirty="0">
                <a:effectLst/>
              </a:rPr>
              <a:t>– the storing and/or staging of integrated</a:t>
            </a:r>
            <a:br>
              <a:rPr lang="en-US" sz="1500" dirty="0"/>
            </a:br>
            <a:r>
              <a:rPr lang="en-US" sz="1500" b="0" i="0" dirty="0">
                <a:effectLst/>
              </a:rPr>
              <a:t>information, separate from the operational systems, in</a:t>
            </a:r>
            <a:br>
              <a:rPr lang="en-US" sz="1500" dirty="0"/>
            </a:br>
            <a:r>
              <a:rPr lang="en-US" sz="1500" b="0" i="0" dirty="0">
                <a:effectLst/>
              </a:rPr>
              <a:t>optimized form for analysis</a:t>
            </a:r>
            <a:br>
              <a:rPr lang="en-US" sz="1500" dirty="0"/>
            </a:br>
            <a:r>
              <a:rPr lang="en-US" sz="1500" b="1" i="0" dirty="0">
                <a:effectLst/>
              </a:rPr>
              <a:t>Business intelligence </a:t>
            </a:r>
            <a:r>
              <a:rPr lang="en-US" sz="1500" b="0" i="0" dirty="0">
                <a:effectLst/>
              </a:rPr>
              <a:t>– tools and applications which present</a:t>
            </a:r>
            <a:br>
              <a:rPr lang="en-US" sz="1500" dirty="0"/>
            </a:br>
            <a:r>
              <a:rPr lang="en-US" sz="1500" b="0" i="0" dirty="0">
                <a:effectLst/>
              </a:rPr>
              <a:t>and analyze information</a:t>
            </a:r>
            <a:br>
              <a:rPr lang="en-US" sz="1500" dirty="0"/>
            </a:br>
            <a:r>
              <a:rPr lang="en-US" sz="1500" b="1" i="0" dirty="0">
                <a:effectLst/>
              </a:rPr>
              <a:t>Big data </a:t>
            </a:r>
            <a:r>
              <a:rPr lang="en-US" sz="1500" b="0" i="0" dirty="0">
                <a:effectLst/>
              </a:rPr>
              <a:t>- could mean really large, could mean unstructured,</a:t>
            </a:r>
            <a:br>
              <a:rPr lang="en-US" sz="1500" dirty="0"/>
            </a:br>
            <a:r>
              <a:rPr lang="en-US" sz="1500" b="0" i="0" dirty="0">
                <a:effectLst/>
              </a:rPr>
              <a:t>could mean overly complex, or could mean all of the above</a:t>
            </a:r>
            <a:br>
              <a:rPr lang="en-US" sz="1600" dirty="0"/>
            </a:br>
            <a:endParaRPr lang="en-US" sz="1600" dirty="0"/>
          </a:p>
        </p:txBody>
      </p:sp>
    </p:spTree>
    <p:extLst>
      <p:ext uri="{BB962C8B-B14F-4D97-AF65-F5344CB8AC3E}">
        <p14:creationId xmlns:p14="http://schemas.microsoft.com/office/powerpoint/2010/main" val="2075226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AC03F-4E59-00E4-F1BD-48D244AE3CC6}"/>
              </a:ext>
            </a:extLst>
          </p:cNvPr>
          <p:cNvSpPr>
            <a:spLocks noGrp="1"/>
          </p:cNvSpPr>
          <p:nvPr>
            <p:ph type="title"/>
          </p:nvPr>
        </p:nvSpPr>
        <p:spPr>
          <a:xfrm>
            <a:off x="1024128" y="133676"/>
            <a:ext cx="9720072" cy="829927"/>
          </a:xfrm>
        </p:spPr>
        <p:txBody>
          <a:bodyPr>
            <a:normAutofit/>
          </a:bodyPr>
          <a:lstStyle/>
          <a:p>
            <a:pPr algn="ctr"/>
            <a:r>
              <a:rPr lang="en-US" sz="2800" b="1" dirty="0">
                <a:latin typeface="+mj-lt"/>
              </a:rPr>
              <a:t>Why data visualization is important</a:t>
            </a:r>
          </a:p>
        </p:txBody>
      </p:sp>
      <p:sp>
        <p:nvSpPr>
          <p:cNvPr id="3" name="Content Placeholder 2">
            <a:extLst>
              <a:ext uri="{FF2B5EF4-FFF2-40B4-BE49-F238E27FC236}">
                <a16:creationId xmlns:a16="http://schemas.microsoft.com/office/drawing/2014/main" id="{DB76DFBC-E8DB-CC5F-72EB-5F66695716FC}"/>
              </a:ext>
            </a:extLst>
          </p:cNvPr>
          <p:cNvSpPr>
            <a:spLocks noGrp="1"/>
          </p:cNvSpPr>
          <p:nvPr>
            <p:ph idx="1"/>
          </p:nvPr>
        </p:nvSpPr>
        <p:spPr>
          <a:xfrm>
            <a:off x="570937" y="1713397"/>
            <a:ext cx="6839559" cy="4364735"/>
          </a:xfrm>
        </p:spPr>
        <p:txBody>
          <a:bodyPr>
            <a:normAutofit/>
          </a:bodyPr>
          <a:lstStyle/>
          <a:p>
            <a:pPr algn="just">
              <a:lnSpc>
                <a:spcPct val="150000"/>
              </a:lnSpc>
              <a:buFont typeface="Arial" panose="020B0604020202020204" pitchFamily="34" charset="0"/>
              <a:buChar char="•"/>
            </a:pPr>
            <a:r>
              <a:rPr lang="en-US" sz="1600" dirty="0">
                <a:latin typeface="+mn-lt"/>
                <a:cs typeface="Calibri" panose="020F0502020204030204" pitchFamily="34" charset="0"/>
              </a:rPr>
              <a:t>Data Visualization helps people to see and understand data better</a:t>
            </a:r>
          </a:p>
          <a:p>
            <a:pPr algn="just">
              <a:lnSpc>
                <a:spcPct val="150000"/>
              </a:lnSpc>
              <a:buFont typeface="Arial" panose="020B0604020202020204" pitchFamily="34" charset="0"/>
              <a:buChar char="•"/>
            </a:pPr>
            <a:r>
              <a:rPr lang="en-US" sz="1600" dirty="0">
                <a:latin typeface="+mn-lt"/>
                <a:cs typeface="Calibri" panose="020F0502020204030204" pitchFamily="34" charset="0"/>
              </a:rPr>
              <a:t>An effective visualization brings people on same page regardless of their expertise</a:t>
            </a:r>
          </a:p>
          <a:p>
            <a:pPr algn="just">
              <a:lnSpc>
                <a:spcPct val="150000"/>
              </a:lnSpc>
              <a:buFont typeface="Arial" panose="020B0604020202020204" pitchFamily="34" charset="0"/>
              <a:buChar char="•"/>
            </a:pPr>
            <a:r>
              <a:rPr lang="en-US" sz="1600" dirty="0">
                <a:latin typeface="+mn-lt"/>
                <a:cs typeface="Calibri" panose="020F0502020204030204" pitchFamily="34" charset="0"/>
              </a:rPr>
              <a:t>Every field government, finance, marketing, healthcare, consumer goods, sports is benefiting from making data more understandable </a:t>
            </a:r>
          </a:p>
          <a:p>
            <a:pPr algn="just">
              <a:lnSpc>
                <a:spcPct val="150000"/>
              </a:lnSpc>
              <a:buFont typeface="Arial" panose="020B0604020202020204" pitchFamily="34" charset="0"/>
              <a:buChar char="•"/>
            </a:pPr>
            <a:r>
              <a:rPr lang="en-US" sz="1600" dirty="0">
                <a:latin typeface="+mn-lt"/>
                <a:cs typeface="Calibri" panose="020F0502020204030204" pitchFamily="34" charset="0"/>
              </a:rPr>
              <a:t>Data science skills are in high demand &amp; having good data visual skills is imperative</a:t>
            </a:r>
          </a:p>
          <a:p>
            <a:pPr algn="just">
              <a:lnSpc>
                <a:spcPct val="150000"/>
              </a:lnSpc>
              <a:buFont typeface="Arial" panose="020B0604020202020204" pitchFamily="34" charset="0"/>
              <a:buChar char="•"/>
            </a:pPr>
            <a:r>
              <a:rPr lang="en-US" sz="1600" dirty="0">
                <a:latin typeface="+mn-lt"/>
                <a:cs typeface="Calibri" panose="020F0502020204030204" pitchFamily="34" charset="0"/>
              </a:rPr>
              <a:t> Traditional education draws a distinct line between creative storytelling and technical analysis, the modern professional world also value those who can cross between the two: data visualization sits right in the middle of analysis and visual storytelling</a:t>
            </a:r>
          </a:p>
          <a:p>
            <a:endParaRPr lang="en-US" sz="1700" dirty="0"/>
          </a:p>
        </p:txBody>
      </p:sp>
      <p:pic>
        <p:nvPicPr>
          <p:cNvPr id="2050" name="Picture 2" descr="Best Data Analytics Certifications of 2024: Data Mastery">
            <a:extLst>
              <a:ext uri="{FF2B5EF4-FFF2-40B4-BE49-F238E27FC236}">
                <a16:creationId xmlns:a16="http://schemas.microsoft.com/office/drawing/2014/main" id="{04589844-4533-6091-A35F-05FA6908CEE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1"/>
          <a:stretch/>
        </p:blipFill>
        <p:spPr bwMode="auto">
          <a:xfrm>
            <a:off x="7776611" y="1749973"/>
            <a:ext cx="3956175" cy="4328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1481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43E4-01B7-F68E-A0E1-F4A94B0BC3B3}"/>
              </a:ext>
            </a:extLst>
          </p:cNvPr>
          <p:cNvSpPr>
            <a:spLocks noGrp="1"/>
          </p:cNvSpPr>
          <p:nvPr>
            <p:ph type="title"/>
          </p:nvPr>
        </p:nvSpPr>
        <p:spPr>
          <a:xfrm>
            <a:off x="1057790" y="115614"/>
            <a:ext cx="10064239" cy="680557"/>
          </a:xfrm>
        </p:spPr>
        <p:txBody>
          <a:bodyPr/>
          <a:lstStyle/>
          <a:p>
            <a:pPr algn="ctr"/>
            <a:r>
              <a:rPr lang="en-US" sz="2400" b="1" dirty="0">
                <a:latin typeface="+mj-lt"/>
              </a:rPr>
              <a:t>How Business Intelligence works</a:t>
            </a:r>
            <a:endParaRPr lang="en-US" sz="2400" dirty="0">
              <a:latin typeface="+mj-lt"/>
            </a:endParaRPr>
          </a:p>
        </p:txBody>
      </p:sp>
      <p:sp>
        <p:nvSpPr>
          <p:cNvPr id="4" name="Content Placeholder 3">
            <a:extLst>
              <a:ext uri="{FF2B5EF4-FFF2-40B4-BE49-F238E27FC236}">
                <a16:creationId xmlns:a16="http://schemas.microsoft.com/office/drawing/2014/main" id="{7B3AF086-9B19-D4F8-2809-813154A9CB5A}"/>
              </a:ext>
            </a:extLst>
          </p:cNvPr>
          <p:cNvSpPr txBox="1">
            <a:spLocks noGrp="1"/>
          </p:cNvSpPr>
          <p:nvPr>
            <p:ph idx="1"/>
          </p:nvPr>
        </p:nvSpPr>
        <p:spPr>
          <a:xfrm>
            <a:off x="208429" y="1454442"/>
            <a:ext cx="5330522" cy="4303871"/>
          </a:xfrm>
          <a:prstGeom prst="rect">
            <a:avLst/>
          </a:prstGeom>
          <a:noFill/>
        </p:spPr>
        <p:txBody>
          <a:bodyPr wrap="square">
            <a:spAutoFit/>
          </a:bodyPr>
          <a:lstStyle/>
          <a:p>
            <a:pPr algn="just">
              <a:lnSpc>
                <a:spcPct val="150000"/>
              </a:lnSpc>
            </a:pPr>
            <a:r>
              <a:rPr lang="en-US" sz="1500" b="0" i="0" dirty="0">
                <a:solidFill>
                  <a:srgbClr val="333333"/>
                </a:solidFill>
                <a:effectLst/>
                <a:highlight>
                  <a:srgbClr val="FFFFFF"/>
                </a:highlight>
                <a:latin typeface="+mn-lt"/>
              </a:rPr>
              <a:t>Businesses and organizations have questions and goals. To answer these questions and track performance against these goals, they gather the necessary data, analyze it, and determine which actions to take to reach their goals.</a:t>
            </a:r>
          </a:p>
          <a:p>
            <a:pPr algn="just">
              <a:lnSpc>
                <a:spcPct val="150000"/>
              </a:lnSpc>
            </a:pPr>
            <a:r>
              <a:rPr lang="en-US" sz="1500" b="0" i="0" dirty="0">
                <a:solidFill>
                  <a:srgbClr val="333333"/>
                </a:solidFill>
                <a:effectLst/>
                <a:highlight>
                  <a:srgbClr val="FFFFFF"/>
                </a:highlight>
                <a:latin typeface="+mn-lt"/>
              </a:rPr>
              <a:t>On the technical side, raw data is collected from business systems. Data is processed and then stored in data warehouses, the cloud, applications, and files. Once it’s stored, users can access the data, starting the analysis process to answer business questions.</a:t>
            </a:r>
          </a:p>
          <a:p>
            <a:pPr algn="just">
              <a:lnSpc>
                <a:spcPct val="150000"/>
              </a:lnSpc>
            </a:pPr>
            <a:r>
              <a:rPr lang="en-US" sz="1500" b="0" i="0" dirty="0">
                <a:solidFill>
                  <a:srgbClr val="333333"/>
                </a:solidFill>
                <a:effectLst/>
                <a:highlight>
                  <a:srgbClr val="FFFFFF"/>
                </a:highlight>
                <a:latin typeface="+mn-lt"/>
              </a:rPr>
              <a:t>BI platforms also offer data visualization tools, which convert data into charts or graphs, as well as presenting to any key stakeholders or decision-makers.</a:t>
            </a:r>
          </a:p>
        </p:txBody>
      </p:sp>
      <p:pic>
        <p:nvPicPr>
          <p:cNvPr id="5" name="Picture 4" descr="A diagram of data integration&#10;&#10;Description automatically generated">
            <a:extLst>
              <a:ext uri="{FF2B5EF4-FFF2-40B4-BE49-F238E27FC236}">
                <a16:creationId xmlns:a16="http://schemas.microsoft.com/office/drawing/2014/main" id="{E41B0534-B8AB-F24E-C85E-8B37B68EDB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12221" y="1345324"/>
            <a:ext cx="6253655" cy="4256690"/>
          </a:xfrm>
          <a:prstGeom prst="rect">
            <a:avLst/>
          </a:prstGeom>
        </p:spPr>
      </p:pic>
    </p:spTree>
    <p:extLst>
      <p:ext uri="{BB962C8B-B14F-4D97-AF65-F5344CB8AC3E}">
        <p14:creationId xmlns:p14="http://schemas.microsoft.com/office/powerpoint/2010/main" val="15779055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8A0D-5CD2-EFFA-E1AF-4FCC993DBAA8}"/>
              </a:ext>
            </a:extLst>
          </p:cNvPr>
          <p:cNvSpPr>
            <a:spLocks noGrp="1"/>
          </p:cNvSpPr>
          <p:nvPr>
            <p:ph type="title"/>
          </p:nvPr>
        </p:nvSpPr>
        <p:spPr>
          <a:xfrm>
            <a:off x="1057790" y="136634"/>
            <a:ext cx="10064239" cy="659537"/>
          </a:xfrm>
        </p:spPr>
        <p:txBody>
          <a:bodyPr/>
          <a:lstStyle/>
          <a:p>
            <a:pPr algn="ctr"/>
            <a:r>
              <a:rPr lang="en-US" sz="2400" b="1" dirty="0">
                <a:latin typeface="+mn-lt"/>
              </a:rPr>
              <a:t>Different types of BI methods</a:t>
            </a:r>
          </a:p>
        </p:txBody>
      </p:sp>
      <p:sp>
        <p:nvSpPr>
          <p:cNvPr id="3" name="Content Placeholder 2">
            <a:extLst>
              <a:ext uri="{FF2B5EF4-FFF2-40B4-BE49-F238E27FC236}">
                <a16:creationId xmlns:a16="http://schemas.microsoft.com/office/drawing/2014/main" id="{D764F44F-FA4F-9937-3227-1932573A9EBD}"/>
              </a:ext>
            </a:extLst>
          </p:cNvPr>
          <p:cNvSpPr>
            <a:spLocks noGrp="1"/>
          </p:cNvSpPr>
          <p:nvPr>
            <p:ph idx="1"/>
          </p:nvPr>
        </p:nvSpPr>
        <p:spPr>
          <a:xfrm>
            <a:off x="483988" y="1253434"/>
            <a:ext cx="9778483" cy="4990588"/>
          </a:xfrm>
        </p:spPr>
        <p:txBody>
          <a:bodyPr/>
          <a:lstStyle/>
          <a:p>
            <a:pPr>
              <a:lnSpc>
                <a:spcPct val="150000"/>
              </a:lnSpc>
            </a:pPr>
            <a:r>
              <a:rPr lang="en-US" sz="1600" dirty="0">
                <a:solidFill>
                  <a:srgbClr val="333333"/>
                </a:solidFill>
                <a:highlight>
                  <a:srgbClr val="FFFFFF"/>
                </a:highlight>
                <a:latin typeface="+mn-lt"/>
              </a:rPr>
              <a:t>B</a:t>
            </a:r>
            <a:r>
              <a:rPr lang="en-US" sz="1600" b="0" i="0" dirty="0">
                <a:solidFill>
                  <a:srgbClr val="333333"/>
                </a:solidFill>
                <a:effectLst/>
                <a:highlight>
                  <a:srgbClr val="FFFFFF"/>
                </a:highlight>
                <a:latin typeface="+mn-lt"/>
              </a:rPr>
              <a:t>usiness intelligence has evolved to include more processes and activities to help improve performance. These processes include:</a:t>
            </a:r>
          </a:p>
          <a:p>
            <a:pPr lvl="1" algn="just">
              <a:lnSpc>
                <a:spcPct val="150000"/>
              </a:lnSpc>
              <a:buFont typeface="Wingdings" pitchFamily="2" charset="2"/>
              <a:buChar char="Ø"/>
            </a:pPr>
            <a:r>
              <a:rPr lang="en-US" sz="1334" b="1" i="0" dirty="0">
                <a:effectLst/>
                <a:highlight>
                  <a:srgbClr val="FFFFFF"/>
                </a:highlight>
                <a:latin typeface="+mn-lt"/>
              </a:rPr>
              <a:t>Data mining:</a:t>
            </a:r>
            <a:r>
              <a:rPr lang="en-US" sz="1334" b="0" i="0" dirty="0">
                <a:effectLst/>
                <a:highlight>
                  <a:srgbClr val="FFFFFF"/>
                </a:highlight>
                <a:latin typeface="+mn-lt"/>
              </a:rPr>
              <a:t> Using databases, statistics, and machine learning (ML) to uncover trends in large datasets</a:t>
            </a:r>
          </a:p>
          <a:p>
            <a:pPr lvl="1" algn="just">
              <a:lnSpc>
                <a:spcPct val="150000"/>
              </a:lnSpc>
              <a:buFont typeface="Wingdings" pitchFamily="2" charset="2"/>
              <a:buChar char="Ø"/>
            </a:pPr>
            <a:r>
              <a:rPr lang="en-US" sz="1334" b="1" i="0" dirty="0">
                <a:effectLst/>
                <a:highlight>
                  <a:srgbClr val="FFFFFF"/>
                </a:highlight>
                <a:latin typeface="+mn-lt"/>
              </a:rPr>
              <a:t>Reporting: </a:t>
            </a:r>
            <a:r>
              <a:rPr lang="en-US" sz="1334" b="0" i="0" dirty="0">
                <a:effectLst/>
                <a:highlight>
                  <a:srgbClr val="FFFFFF"/>
                </a:highlight>
                <a:latin typeface="+mn-lt"/>
              </a:rPr>
              <a:t>Sharing data analysis to stakeholders so they can draw conclusions and make decisions</a:t>
            </a:r>
          </a:p>
          <a:p>
            <a:pPr lvl="1" algn="just">
              <a:lnSpc>
                <a:spcPct val="150000"/>
              </a:lnSpc>
              <a:buFont typeface="Wingdings" pitchFamily="2" charset="2"/>
              <a:buChar char="Ø"/>
            </a:pPr>
            <a:r>
              <a:rPr lang="en-US" sz="1334" b="1" i="0" dirty="0">
                <a:effectLst/>
                <a:highlight>
                  <a:srgbClr val="FFFFFF"/>
                </a:highlight>
                <a:latin typeface="+mn-lt"/>
              </a:rPr>
              <a:t>Performance metrics and benchmarking:</a:t>
            </a:r>
            <a:r>
              <a:rPr lang="en-US" sz="1334" b="0" i="0" dirty="0">
                <a:effectLst/>
                <a:highlight>
                  <a:srgbClr val="FFFFFF"/>
                </a:highlight>
                <a:latin typeface="+mn-lt"/>
              </a:rPr>
              <a:t> Comparing current performance data to historical data to track performance against goals, typically using customized dashboards</a:t>
            </a:r>
          </a:p>
          <a:p>
            <a:pPr lvl="1" algn="just">
              <a:lnSpc>
                <a:spcPct val="150000"/>
              </a:lnSpc>
              <a:buFont typeface="Wingdings" pitchFamily="2" charset="2"/>
              <a:buChar char="Ø"/>
            </a:pPr>
            <a:r>
              <a:rPr lang="en-US" sz="1334" b="1" i="0" dirty="0">
                <a:effectLst/>
                <a:highlight>
                  <a:srgbClr val="FFFFFF"/>
                </a:highlight>
                <a:latin typeface="+mn-lt"/>
              </a:rPr>
              <a:t>Descriptive analytics:</a:t>
            </a:r>
            <a:r>
              <a:rPr lang="en-US" sz="1334" b="0" i="0" dirty="0">
                <a:effectLst/>
                <a:highlight>
                  <a:srgbClr val="FFFFFF"/>
                </a:highlight>
                <a:latin typeface="+mn-lt"/>
              </a:rPr>
              <a:t> Using preliminary data analysis to find out what happened</a:t>
            </a:r>
          </a:p>
          <a:p>
            <a:pPr lvl="1" algn="just">
              <a:lnSpc>
                <a:spcPct val="150000"/>
              </a:lnSpc>
              <a:buFont typeface="Wingdings" pitchFamily="2" charset="2"/>
              <a:buChar char="Ø"/>
            </a:pPr>
            <a:r>
              <a:rPr lang="en-US" sz="1334" b="1" i="0" dirty="0">
                <a:effectLst/>
                <a:highlight>
                  <a:srgbClr val="FFFFFF"/>
                </a:highlight>
                <a:latin typeface="+mn-lt"/>
              </a:rPr>
              <a:t>Querying:</a:t>
            </a:r>
            <a:r>
              <a:rPr lang="en-US" sz="1334" b="0" i="0" dirty="0">
                <a:effectLst/>
                <a:highlight>
                  <a:srgbClr val="FFFFFF"/>
                </a:highlight>
                <a:latin typeface="+mn-lt"/>
              </a:rPr>
              <a:t> Asking the data-specific questions, BI pulling the answers from the data sets</a:t>
            </a:r>
          </a:p>
          <a:p>
            <a:pPr lvl="1" algn="just">
              <a:lnSpc>
                <a:spcPct val="150000"/>
              </a:lnSpc>
              <a:buFont typeface="Wingdings" pitchFamily="2" charset="2"/>
              <a:buChar char="Ø"/>
            </a:pPr>
            <a:r>
              <a:rPr lang="en-US" sz="1334" b="1" i="0" dirty="0">
                <a:effectLst/>
                <a:highlight>
                  <a:srgbClr val="FFFFFF"/>
                </a:highlight>
                <a:latin typeface="+mn-lt"/>
              </a:rPr>
              <a:t>Statistical analysis:</a:t>
            </a:r>
            <a:r>
              <a:rPr lang="en-US" sz="1334" b="0" i="0" dirty="0">
                <a:effectLst/>
                <a:highlight>
                  <a:srgbClr val="FFFFFF"/>
                </a:highlight>
                <a:latin typeface="+mn-lt"/>
              </a:rPr>
              <a:t> Taking the results from descriptive analytics and further exploring the data using statistics such as how this trend happened and why</a:t>
            </a:r>
          </a:p>
          <a:p>
            <a:pPr lvl="1" algn="just">
              <a:lnSpc>
                <a:spcPct val="150000"/>
              </a:lnSpc>
              <a:buFont typeface="Wingdings" pitchFamily="2" charset="2"/>
              <a:buChar char="Ø"/>
            </a:pPr>
            <a:r>
              <a:rPr lang="en-US" sz="1334" b="1" i="0" dirty="0">
                <a:effectLst/>
                <a:highlight>
                  <a:srgbClr val="FFFFFF"/>
                </a:highlight>
                <a:latin typeface="+mn-lt"/>
              </a:rPr>
              <a:t>Data visualization:</a:t>
            </a:r>
            <a:r>
              <a:rPr lang="en-US" sz="1334" b="0" i="0" dirty="0">
                <a:effectLst/>
                <a:highlight>
                  <a:srgbClr val="FFFFFF"/>
                </a:highlight>
                <a:latin typeface="+mn-lt"/>
              </a:rPr>
              <a:t> Turning data analysis into visual representations such as charts, graphs, and histograms to more easily consume data</a:t>
            </a:r>
          </a:p>
          <a:p>
            <a:pPr lvl="1" algn="just">
              <a:lnSpc>
                <a:spcPct val="150000"/>
              </a:lnSpc>
              <a:buFont typeface="Wingdings" pitchFamily="2" charset="2"/>
              <a:buChar char="Ø"/>
            </a:pPr>
            <a:r>
              <a:rPr lang="en-US" sz="1334" b="1" i="0" dirty="0">
                <a:effectLst/>
                <a:highlight>
                  <a:srgbClr val="FFFFFF"/>
                </a:highlight>
                <a:latin typeface="+mn-lt"/>
              </a:rPr>
              <a:t>Visual analysis:</a:t>
            </a:r>
            <a:r>
              <a:rPr lang="en-US" sz="1334" b="0" i="0" dirty="0">
                <a:effectLst/>
                <a:highlight>
                  <a:srgbClr val="FFFFFF"/>
                </a:highlight>
                <a:latin typeface="+mn-lt"/>
              </a:rPr>
              <a:t> Exploring data through visual storytelling to communicate insights on the fly and stay in the flow of analysis</a:t>
            </a:r>
          </a:p>
          <a:p>
            <a:pPr lvl="1" algn="just">
              <a:lnSpc>
                <a:spcPct val="150000"/>
              </a:lnSpc>
              <a:buFont typeface="Wingdings" pitchFamily="2" charset="2"/>
              <a:buChar char="Ø"/>
            </a:pPr>
            <a:r>
              <a:rPr lang="en-US" sz="1334" b="1" i="0" dirty="0">
                <a:effectLst/>
                <a:highlight>
                  <a:srgbClr val="FFFFFF"/>
                </a:highlight>
                <a:latin typeface="+mn-lt"/>
              </a:rPr>
              <a:t>Data preparation:</a:t>
            </a:r>
            <a:r>
              <a:rPr lang="en-US" sz="1334" b="0" i="0" dirty="0">
                <a:effectLst/>
                <a:highlight>
                  <a:srgbClr val="FFFFFF"/>
                </a:highlight>
                <a:latin typeface="+mn-lt"/>
              </a:rPr>
              <a:t> Compiling multiple data sources, identifying the dimensions and measurements, and preparing it for data analysis</a:t>
            </a:r>
          </a:p>
          <a:p>
            <a:pPr marL="0" indent="0">
              <a:buNone/>
            </a:pPr>
            <a:endParaRPr lang="en-US" dirty="0"/>
          </a:p>
        </p:txBody>
      </p:sp>
      <p:pic>
        <p:nvPicPr>
          <p:cNvPr id="4098" name="Picture 2" descr="10 Key Operational Benefits of Business Intelligence Software | by Nikita  Kohli | Medium">
            <a:extLst>
              <a:ext uri="{FF2B5EF4-FFF2-40B4-BE49-F238E27FC236}">
                <a16:creationId xmlns:a16="http://schemas.microsoft.com/office/drawing/2014/main" id="{E1EAE2A9-FE4B-E9E6-4B33-8399C67B6E1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851934" y="3069022"/>
            <a:ext cx="2162312" cy="108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3898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D0311-6B4C-BFC3-7DB4-46EB45EB9E01}"/>
              </a:ext>
            </a:extLst>
          </p:cNvPr>
          <p:cNvSpPr>
            <a:spLocks noGrp="1"/>
          </p:cNvSpPr>
          <p:nvPr>
            <p:ph type="title"/>
          </p:nvPr>
        </p:nvSpPr>
        <p:spPr>
          <a:xfrm>
            <a:off x="1057790" y="115614"/>
            <a:ext cx="10064239" cy="680557"/>
          </a:xfrm>
        </p:spPr>
        <p:txBody>
          <a:bodyPr/>
          <a:lstStyle/>
          <a:p>
            <a:pPr algn="ctr"/>
            <a:r>
              <a:rPr lang="en-US" sz="2400" b="1" i="0" dirty="0">
                <a:solidFill>
                  <a:schemeClr val="bg1"/>
                </a:solidFill>
                <a:effectLst/>
                <a:latin typeface="+mj-lt"/>
              </a:rPr>
              <a:t>How BI, data analytics, and business analytics work together</a:t>
            </a:r>
            <a:br>
              <a:rPr lang="en-US" b="1" i="0" dirty="0">
                <a:solidFill>
                  <a:schemeClr val="bg1"/>
                </a:solidFill>
                <a:effectLst/>
                <a:latin typeface="+mj-lt"/>
              </a:rPr>
            </a:br>
            <a:endParaRPr lang="en-US" b="1" dirty="0">
              <a:solidFill>
                <a:schemeClr val="bg1"/>
              </a:solidFill>
              <a:latin typeface="+mj-lt"/>
            </a:endParaRPr>
          </a:p>
        </p:txBody>
      </p:sp>
      <p:sp>
        <p:nvSpPr>
          <p:cNvPr id="3" name="Content Placeholder 2">
            <a:extLst>
              <a:ext uri="{FF2B5EF4-FFF2-40B4-BE49-F238E27FC236}">
                <a16:creationId xmlns:a16="http://schemas.microsoft.com/office/drawing/2014/main" id="{D5AAF31F-2E3F-0D6F-BE18-94719B6075E5}"/>
              </a:ext>
            </a:extLst>
          </p:cNvPr>
          <p:cNvSpPr>
            <a:spLocks noGrp="1"/>
          </p:cNvSpPr>
          <p:nvPr>
            <p:ph idx="1"/>
          </p:nvPr>
        </p:nvSpPr>
        <p:spPr>
          <a:xfrm>
            <a:off x="689928" y="1221903"/>
            <a:ext cx="4317264" cy="4990588"/>
          </a:xfrm>
        </p:spPr>
        <p:txBody>
          <a:bodyPr/>
          <a:lstStyle/>
          <a:p>
            <a:pPr algn="just">
              <a:lnSpc>
                <a:spcPct val="150000"/>
              </a:lnSpc>
            </a:pPr>
            <a:r>
              <a:rPr lang="en-US" sz="1500" b="0" i="0" dirty="0">
                <a:effectLst/>
                <a:highlight>
                  <a:srgbClr val="FFFFFF"/>
                </a:highlight>
                <a:latin typeface="+mn-lt"/>
              </a:rPr>
              <a:t>Business intelligence includes data analytics &amp; business analytics and uses them as parts of the whole process. </a:t>
            </a:r>
          </a:p>
          <a:p>
            <a:pPr algn="just">
              <a:lnSpc>
                <a:spcPct val="150000"/>
              </a:lnSpc>
            </a:pPr>
            <a:r>
              <a:rPr lang="en-US" sz="1500" b="0" i="0" dirty="0">
                <a:effectLst/>
                <a:highlight>
                  <a:srgbClr val="FFFFFF"/>
                </a:highlight>
                <a:latin typeface="+mn-lt"/>
              </a:rPr>
              <a:t>BI helps users draw conclusions from data analysis. Data scientists dig into the specifics of data, using advanced statistics and predictive analytics to discover patterns and forecast future patterns. </a:t>
            </a:r>
          </a:p>
          <a:p>
            <a:pPr algn="just">
              <a:lnSpc>
                <a:spcPct val="150000"/>
              </a:lnSpc>
            </a:pPr>
            <a:r>
              <a:rPr lang="en-US" sz="1500" dirty="0">
                <a:solidFill>
                  <a:srgbClr val="333333"/>
                </a:solidFill>
                <a:highlight>
                  <a:srgbClr val="FFFFFF"/>
                </a:highlight>
                <a:latin typeface="+mn-lt"/>
              </a:rPr>
              <a:t>B</a:t>
            </a:r>
            <a:r>
              <a:rPr lang="en-US" sz="1500" b="0" i="0" dirty="0">
                <a:solidFill>
                  <a:srgbClr val="333333"/>
                </a:solidFill>
                <a:effectLst/>
                <a:highlight>
                  <a:srgbClr val="FFFFFF"/>
                </a:highlight>
                <a:latin typeface="+mn-lt"/>
              </a:rPr>
              <a:t>usiness analytics includes data mining, predictive analytics, applied analytics, and statistics.” In short, organizations conduct business analytics as part of their larger business intelligence strategy</a:t>
            </a:r>
            <a:endParaRPr lang="en-US" sz="1500" dirty="0">
              <a:latin typeface="+mn-lt"/>
            </a:endParaRPr>
          </a:p>
        </p:txBody>
      </p:sp>
      <p:pic>
        <p:nvPicPr>
          <p:cNvPr id="5" name="Picture 4" descr="A diagram of data storage&#10;&#10;Description automatically generated">
            <a:extLst>
              <a:ext uri="{FF2B5EF4-FFF2-40B4-BE49-F238E27FC236}">
                <a16:creationId xmlns:a16="http://schemas.microsoft.com/office/drawing/2014/main" id="{90479263-CE66-3D41-A344-4744D5635F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92934" y="1809858"/>
            <a:ext cx="6354702" cy="3424294"/>
          </a:xfrm>
          <a:prstGeom prst="rect">
            <a:avLst/>
          </a:prstGeom>
        </p:spPr>
      </p:pic>
    </p:spTree>
    <p:extLst>
      <p:ext uri="{BB962C8B-B14F-4D97-AF65-F5344CB8AC3E}">
        <p14:creationId xmlns:p14="http://schemas.microsoft.com/office/powerpoint/2010/main" val="2038105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5581F-C827-F2A9-26CB-6D9EFFA6E747}"/>
              </a:ext>
            </a:extLst>
          </p:cNvPr>
          <p:cNvSpPr>
            <a:spLocks noGrp="1"/>
          </p:cNvSpPr>
          <p:nvPr>
            <p:ph type="title"/>
          </p:nvPr>
        </p:nvSpPr>
        <p:spPr>
          <a:xfrm>
            <a:off x="1057790" y="115614"/>
            <a:ext cx="10064239" cy="519385"/>
          </a:xfrm>
        </p:spPr>
        <p:txBody>
          <a:bodyPr/>
          <a:lstStyle/>
          <a:p>
            <a:pPr algn="ctr"/>
            <a:r>
              <a:rPr lang="en-US" sz="2400" b="1" dirty="0">
                <a:latin typeface="+mj-lt"/>
              </a:rPr>
              <a:t>Traditional BI vs modern BI</a:t>
            </a:r>
          </a:p>
        </p:txBody>
      </p:sp>
      <p:pic>
        <p:nvPicPr>
          <p:cNvPr id="7170" name="Picture 2">
            <a:extLst>
              <a:ext uri="{FF2B5EF4-FFF2-40B4-BE49-F238E27FC236}">
                <a16:creationId xmlns:a16="http://schemas.microsoft.com/office/drawing/2014/main" id="{49D613B0-6E45-2BC8-AC45-AE80ABCE28EC}"/>
              </a:ext>
            </a:extLst>
          </p:cNvPr>
          <p:cNvPicPr>
            <a:picLocks noGrp="1" noChangeAspect="1" noChangeArrowheads="1"/>
          </p:cNvPicPr>
          <p:nvPr>
            <p:ph idx="1"/>
          </p:nvPr>
        </p:nvPicPr>
        <p:blipFill>
          <a:blip r:embed="rId3">
            <a:extLst>
              <a:ext uri="{28A0092B-C50C-407E-A947-70E740481C1C}">
                <a14:useLocalDpi xmlns:a14="http://schemas.microsoft.com/office/drawing/2010/main"/>
              </a:ext>
            </a:extLst>
          </a:blip>
          <a:stretch>
            <a:fillRect/>
          </a:stretch>
        </p:blipFill>
        <p:spPr bwMode="auto">
          <a:xfrm>
            <a:off x="5903843" y="2345036"/>
            <a:ext cx="5836211" cy="38628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DAB174-7340-C478-77D3-67BE0A1E9063}"/>
              </a:ext>
            </a:extLst>
          </p:cNvPr>
          <p:cNvSpPr txBox="1"/>
          <p:nvPr/>
        </p:nvSpPr>
        <p:spPr>
          <a:xfrm>
            <a:off x="451946" y="1187668"/>
            <a:ext cx="6096000" cy="1157368"/>
          </a:xfrm>
          <a:prstGeom prst="rect">
            <a:avLst/>
          </a:prstGeom>
          <a:noFill/>
        </p:spPr>
        <p:txBody>
          <a:bodyPr wrap="square">
            <a:spAutoFit/>
          </a:bodyPr>
          <a:lstStyle/>
          <a:p>
            <a:pPr algn="just">
              <a:lnSpc>
                <a:spcPct val="150000"/>
              </a:lnSpc>
            </a:pPr>
            <a:r>
              <a:rPr lang="en-US" sz="1500" i="1" dirty="0">
                <a:solidFill>
                  <a:srgbClr val="333333"/>
                </a:solidFill>
                <a:highlight>
                  <a:srgbClr val="FFFFFF"/>
                </a:highlight>
              </a:rPr>
              <a:t>Modern BI platforms provide continuous pulse monitoring of the organization through rapid analytics and empower businesses to accomplish mission objectives through predictive analytics</a:t>
            </a:r>
            <a:r>
              <a:rPr lang="en-US" i="1" dirty="0">
                <a:solidFill>
                  <a:srgbClr val="333333"/>
                </a:solidFill>
                <a:highlight>
                  <a:srgbClr val="FFFFFF"/>
                </a:highlight>
              </a:rPr>
              <a:t>.</a:t>
            </a:r>
          </a:p>
        </p:txBody>
      </p:sp>
      <p:pic>
        <p:nvPicPr>
          <p:cNvPr id="7172" name="Picture 4" descr="What Is Self-Service BI &amp; What Are Its Benefits?">
            <a:extLst>
              <a:ext uri="{FF2B5EF4-FFF2-40B4-BE49-F238E27FC236}">
                <a16:creationId xmlns:a16="http://schemas.microsoft.com/office/drawing/2014/main" id="{16F55A96-5AE8-5373-041A-D7BECCA67B0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57790" y="2345036"/>
            <a:ext cx="3978171" cy="41167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1287CB6-D8DC-F436-D11E-4FA47BA69CF0}"/>
              </a:ext>
            </a:extLst>
          </p:cNvPr>
          <p:cNvSpPr txBox="1"/>
          <p:nvPr/>
        </p:nvSpPr>
        <p:spPr>
          <a:xfrm>
            <a:off x="6802153" y="1187668"/>
            <a:ext cx="4918840" cy="1095300"/>
          </a:xfrm>
          <a:prstGeom prst="rect">
            <a:avLst/>
          </a:prstGeom>
          <a:noFill/>
        </p:spPr>
        <p:txBody>
          <a:bodyPr wrap="square">
            <a:spAutoFit/>
          </a:bodyPr>
          <a:lstStyle/>
          <a:p>
            <a:pPr algn="just">
              <a:lnSpc>
                <a:spcPct val="150000"/>
              </a:lnSpc>
            </a:pPr>
            <a:r>
              <a:rPr lang="en-US" sz="1500" b="0" i="1" dirty="0">
                <a:solidFill>
                  <a:srgbClr val="333333"/>
                </a:solidFill>
                <a:effectLst/>
                <a:highlight>
                  <a:srgbClr val="FFFFFF"/>
                </a:highlight>
              </a:rPr>
              <a:t>Modern BI prioritizes self-service analytics and speed to insight. Traditional BI used a top-down approach where BI was managed by IT.</a:t>
            </a:r>
            <a:endParaRPr lang="en-US" sz="1500" dirty="0"/>
          </a:p>
        </p:txBody>
      </p:sp>
    </p:spTree>
    <p:extLst>
      <p:ext uri="{BB962C8B-B14F-4D97-AF65-F5344CB8AC3E}">
        <p14:creationId xmlns:p14="http://schemas.microsoft.com/office/powerpoint/2010/main" val="9025794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2F57-E95F-0B12-C21D-4CE3990D9534}"/>
              </a:ext>
            </a:extLst>
          </p:cNvPr>
          <p:cNvSpPr>
            <a:spLocks noGrp="1"/>
          </p:cNvSpPr>
          <p:nvPr>
            <p:ph type="title"/>
          </p:nvPr>
        </p:nvSpPr>
        <p:spPr>
          <a:xfrm>
            <a:off x="1057790" y="126124"/>
            <a:ext cx="10064239" cy="670047"/>
          </a:xfrm>
        </p:spPr>
        <p:txBody>
          <a:bodyPr/>
          <a:lstStyle/>
          <a:p>
            <a:pPr algn="ctr"/>
            <a:r>
              <a:rPr lang="en-US" sz="2800" b="1" dirty="0">
                <a:latin typeface="+mj-lt"/>
              </a:rPr>
              <a:t>Benefits of BI</a:t>
            </a:r>
          </a:p>
        </p:txBody>
      </p:sp>
      <p:sp>
        <p:nvSpPr>
          <p:cNvPr id="3" name="Content Placeholder 2">
            <a:extLst>
              <a:ext uri="{FF2B5EF4-FFF2-40B4-BE49-F238E27FC236}">
                <a16:creationId xmlns:a16="http://schemas.microsoft.com/office/drawing/2014/main" id="{3590D5C9-AD7D-DAAE-42CA-E4300B892447}"/>
              </a:ext>
            </a:extLst>
          </p:cNvPr>
          <p:cNvSpPr>
            <a:spLocks noGrp="1"/>
          </p:cNvSpPr>
          <p:nvPr>
            <p:ph idx="1"/>
          </p:nvPr>
        </p:nvSpPr>
        <p:spPr>
          <a:xfrm>
            <a:off x="605845" y="1058149"/>
            <a:ext cx="9778483" cy="4990588"/>
          </a:xfrm>
        </p:spPr>
        <p:txBody>
          <a:bodyPr/>
          <a:lstStyle/>
          <a:p>
            <a:pPr algn="just">
              <a:lnSpc>
                <a:spcPct val="150000"/>
              </a:lnSpc>
            </a:pPr>
            <a:r>
              <a:rPr lang="en-US" sz="1600" b="0" dirty="0">
                <a:solidFill>
                  <a:srgbClr val="333333"/>
                </a:solidFill>
                <a:effectLst/>
                <a:latin typeface="+mn-lt"/>
              </a:rPr>
              <a:t>Great BI helps businesses and organizations ask and answer questions of their data.</a:t>
            </a:r>
          </a:p>
          <a:p>
            <a:pPr algn="just">
              <a:lnSpc>
                <a:spcPct val="150000"/>
              </a:lnSpc>
            </a:pPr>
            <a:r>
              <a:rPr lang="en-US" sz="1600" b="0" i="0" dirty="0">
                <a:solidFill>
                  <a:srgbClr val="333333"/>
                </a:solidFill>
                <a:effectLst/>
                <a:latin typeface="+mn-lt"/>
              </a:rPr>
              <a:t>BI is more than just software—it’s a way to keep a holistic and real-time view of all your relevant business data. Implementing BI offers a myriad of benefits, from better analysis to an increase in competitive advantage. </a:t>
            </a:r>
            <a:r>
              <a:rPr lang="en-US" sz="1600" b="1" i="0" u="sng" dirty="0">
                <a:solidFill>
                  <a:srgbClr val="333333"/>
                </a:solidFill>
                <a:effectLst/>
                <a:latin typeface="+mn-lt"/>
              </a:rPr>
              <a:t>Some of the top business intelligence benefits include:</a:t>
            </a:r>
          </a:p>
          <a:p>
            <a:pPr lvl="1" algn="just">
              <a:lnSpc>
                <a:spcPct val="150000"/>
              </a:lnSpc>
              <a:buFont typeface="Arial" panose="020B0604020202020204" pitchFamily="34" charset="0"/>
              <a:buChar char="•"/>
            </a:pPr>
            <a:r>
              <a:rPr lang="en-US" sz="1600" b="0" i="0" dirty="0">
                <a:solidFill>
                  <a:srgbClr val="333333"/>
                </a:solidFill>
                <a:effectLst/>
                <a:latin typeface="+mn-lt"/>
              </a:rPr>
              <a:t>Data clarity</a:t>
            </a:r>
          </a:p>
          <a:p>
            <a:pPr lvl="1" algn="just">
              <a:lnSpc>
                <a:spcPct val="150000"/>
              </a:lnSpc>
              <a:buFont typeface="Arial" panose="020B0604020202020204" pitchFamily="34" charset="0"/>
              <a:buChar char="•"/>
            </a:pPr>
            <a:r>
              <a:rPr lang="en-US" sz="1600" b="0" i="0" dirty="0">
                <a:solidFill>
                  <a:srgbClr val="333333"/>
                </a:solidFill>
                <a:effectLst/>
                <a:latin typeface="+mn-lt"/>
              </a:rPr>
              <a:t>Increased efficiency</a:t>
            </a:r>
          </a:p>
          <a:p>
            <a:pPr lvl="1" algn="just">
              <a:lnSpc>
                <a:spcPct val="150000"/>
              </a:lnSpc>
              <a:buFont typeface="Arial" panose="020B0604020202020204" pitchFamily="34" charset="0"/>
              <a:buChar char="•"/>
            </a:pPr>
            <a:r>
              <a:rPr lang="en-US" sz="1600" b="0" i="0" dirty="0">
                <a:solidFill>
                  <a:srgbClr val="333333"/>
                </a:solidFill>
                <a:effectLst/>
                <a:latin typeface="+mn-lt"/>
              </a:rPr>
              <a:t>Better customer experience</a:t>
            </a:r>
          </a:p>
          <a:p>
            <a:pPr lvl="1" algn="just">
              <a:lnSpc>
                <a:spcPct val="150000"/>
              </a:lnSpc>
              <a:buFont typeface="Arial" panose="020B0604020202020204" pitchFamily="34" charset="0"/>
              <a:buChar char="•"/>
            </a:pPr>
            <a:r>
              <a:rPr lang="en-US" sz="1600" b="0" i="0" dirty="0">
                <a:solidFill>
                  <a:srgbClr val="333333"/>
                </a:solidFill>
                <a:effectLst/>
                <a:latin typeface="+mn-lt"/>
              </a:rPr>
              <a:t>Improved employee satisfaction</a:t>
            </a:r>
          </a:p>
          <a:p>
            <a:pPr lvl="1" algn="just">
              <a:lnSpc>
                <a:spcPct val="150000"/>
              </a:lnSpc>
              <a:buFont typeface="Arial" panose="020B0604020202020204" pitchFamily="34" charset="0"/>
              <a:buChar char="•"/>
            </a:pPr>
            <a:r>
              <a:rPr lang="en-US" sz="1600" b="0" i="0" dirty="0">
                <a:solidFill>
                  <a:srgbClr val="333333"/>
                </a:solidFill>
                <a:effectLst/>
                <a:latin typeface="+mn-lt"/>
              </a:rPr>
              <a:t>Reduced complexity</a:t>
            </a:r>
          </a:p>
          <a:p>
            <a:pPr lvl="1" algn="just">
              <a:lnSpc>
                <a:spcPct val="150000"/>
              </a:lnSpc>
              <a:buFont typeface="Arial" panose="020B0604020202020204" pitchFamily="34" charset="0"/>
              <a:buChar char="•"/>
            </a:pPr>
            <a:r>
              <a:rPr lang="en-US" sz="1600" dirty="0">
                <a:solidFill>
                  <a:srgbClr val="333333"/>
                </a:solidFill>
                <a:latin typeface="+mn-lt"/>
              </a:rPr>
              <a:t>Trend, insights, patterns &amp; relationships</a:t>
            </a:r>
          </a:p>
          <a:p>
            <a:pPr lvl="1" algn="just">
              <a:lnSpc>
                <a:spcPct val="150000"/>
              </a:lnSpc>
              <a:buFont typeface="Arial" panose="020B0604020202020204" pitchFamily="34" charset="0"/>
              <a:buChar char="•"/>
            </a:pPr>
            <a:r>
              <a:rPr lang="en-US" sz="1600" dirty="0">
                <a:solidFill>
                  <a:srgbClr val="333333"/>
                </a:solidFill>
                <a:latin typeface="+mn-lt"/>
              </a:rPr>
              <a:t>Improved data access &amp; lower costs</a:t>
            </a:r>
          </a:p>
          <a:p>
            <a:pPr lvl="1" algn="just">
              <a:lnSpc>
                <a:spcPct val="150000"/>
              </a:lnSpc>
              <a:buFont typeface="Arial" panose="020B0604020202020204" pitchFamily="34" charset="0"/>
              <a:buChar char="•"/>
            </a:pPr>
            <a:r>
              <a:rPr lang="en-US" sz="1600" b="0" i="0" dirty="0">
                <a:solidFill>
                  <a:srgbClr val="333333"/>
                </a:solidFill>
                <a:effectLst/>
                <a:latin typeface="+mn-lt"/>
              </a:rPr>
              <a:t>Right time, right data</a:t>
            </a:r>
          </a:p>
          <a:p>
            <a:pPr marL="0" indent="0">
              <a:buNone/>
            </a:pPr>
            <a:endParaRPr lang="en-US" dirty="0"/>
          </a:p>
        </p:txBody>
      </p:sp>
      <p:pic>
        <p:nvPicPr>
          <p:cNvPr id="5" name="Picture 4" descr="A diagram of business intelligence&#10;&#10;Description automatically generated">
            <a:extLst>
              <a:ext uri="{FF2B5EF4-FFF2-40B4-BE49-F238E27FC236}">
                <a16:creationId xmlns:a16="http://schemas.microsoft.com/office/drawing/2014/main" id="{3E9B6783-82F2-CB21-805D-BBA5B31346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81297" y="2584425"/>
            <a:ext cx="6605750" cy="2029673"/>
          </a:xfrm>
          <a:prstGeom prst="rect">
            <a:avLst/>
          </a:prstGeom>
        </p:spPr>
      </p:pic>
      <p:pic>
        <p:nvPicPr>
          <p:cNvPr id="7" name="Picture 6" descr="A diagram of business processes&#10;&#10;Description automatically generated">
            <a:extLst>
              <a:ext uri="{FF2B5EF4-FFF2-40B4-BE49-F238E27FC236}">
                <a16:creationId xmlns:a16="http://schemas.microsoft.com/office/drawing/2014/main" id="{2156E6BC-BB2F-EE23-6B70-561CF90F5C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42382" y="4760462"/>
            <a:ext cx="3883580" cy="1853940"/>
          </a:xfrm>
          <a:prstGeom prst="rect">
            <a:avLst/>
          </a:prstGeom>
        </p:spPr>
      </p:pic>
    </p:spTree>
    <p:extLst>
      <p:ext uri="{BB962C8B-B14F-4D97-AF65-F5344CB8AC3E}">
        <p14:creationId xmlns:p14="http://schemas.microsoft.com/office/powerpoint/2010/main" val="1287489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318F15-1B5A-903A-EC02-97749F1DDA25}"/>
              </a:ext>
            </a:extLst>
          </p:cNvPr>
          <p:cNvSpPr>
            <a:spLocks noGrp="1"/>
          </p:cNvSpPr>
          <p:nvPr>
            <p:ph sz="half" idx="1"/>
          </p:nvPr>
        </p:nvSpPr>
        <p:spPr>
          <a:xfrm>
            <a:off x="294157" y="1520154"/>
            <a:ext cx="5384800" cy="4525963"/>
          </a:xfrm>
        </p:spPr>
        <p:txBody>
          <a:bodyPr>
            <a:normAutofit fontScale="92500"/>
          </a:bodyPr>
          <a:lstStyle/>
          <a:p>
            <a:pPr algn="just">
              <a:lnSpc>
                <a:spcPct val="150000"/>
              </a:lnSpc>
            </a:pPr>
            <a:r>
              <a:rPr lang="en-US" sz="1400" b="0" i="0" dirty="0">
                <a:effectLst/>
                <a:latin typeface="+mn-lt"/>
              </a:rPr>
              <a:t>Business intelligence dashboards are information management &amp; data visualization solutions to analyze  data. </a:t>
            </a:r>
          </a:p>
          <a:p>
            <a:pPr algn="just">
              <a:lnSpc>
                <a:spcPct val="150000"/>
              </a:lnSpc>
            </a:pPr>
            <a:r>
              <a:rPr lang="en-US" sz="1400" b="0" i="0" dirty="0">
                <a:effectLst/>
                <a:latin typeface="+mn-lt"/>
              </a:rPr>
              <a:t>Content creators can use interactive elements like filters and actions to combine charts, graphs and reports in a single screen for snapshot overviews. </a:t>
            </a:r>
          </a:p>
          <a:p>
            <a:pPr algn="just">
              <a:lnSpc>
                <a:spcPct val="150000"/>
              </a:lnSpc>
            </a:pPr>
            <a:r>
              <a:rPr lang="en-US" sz="1400" b="0" i="0" dirty="0">
                <a:effectLst/>
                <a:latin typeface="+mn-lt"/>
              </a:rPr>
              <a:t>Dashboards are one of the most popular capabilities of BI platforms because they present easily understandable data analysis, allow you to customize which information you want to view, and provide a way to share the results of your analysis with others.</a:t>
            </a:r>
          </a:p>
          <a:p>
            <a:pPr algn="just">
              <a:lnSpc>
                <a:spcPct val="150000"/>
              </a:lnSpc>
            </a:pPr>
            <a:r>
              <a:rPr lang="en-US" sz="1400" b="0" i="0" dirty="0">
                <a:effectLst/>
                <a:latin typeface="+mn-lt"/>
              </a:rPr>
              <a:t>Dashboards and reports are critical for business intelligence, and dashboards can help users understand complex reports. </a:t>
            </a:r>
            <a:r>
              <a:rPr lang="en-US" sz="1400" b="1" i="1" dirty="0">
                <a:effectLst/>
                <a:latin typeface="+mn-lt"/>
              </a:rPr>
              <a:t>Dashboards are ideal for stakeholders who need at-a-glance overviews of performance. Reports are for stakeholders who need more details and who want to slice and dice data to uncover insights.</a:t>
            </a:r>
            <a:endParaRPr lang="en-US" sz="1400" b="1" i="1" dirty="0">
              <a:latin typeface="+mn-lt"/>
            </a:endParaRPr>
          </a:p>
        </p:txBody>
      </p:sp>
      <p:sp>
        <p:nvSpPr>
          <p:cNvPr id="2" name="Title 1">
            <a:extLst>
              <a:ext uri="{FF2B5EF4-FFF2-40B4-BE49-F238E27FC236}">
                <a16:creationId xmlns:a16="http://schemas.microsoft.com/office/drawing/2014/main" id="{107696AB-525E-4E7D-C213-7FABC96D46E5}"/>
              </a:ext>
            </a:extLst>
          </p:cNvPr>
          <p:cNvSpPr>
            <a:spLocks noGrp="1"/>
          </p:cNvSpPr>
          <p:nvPr>
            <p:ph type="title"/>
          </p:nvPr>
        </p:nvSpPr>
        <p:spPr/>
        <p:txBody>
          <a:bodyPr>
            <a:normAutofit/>
          </a:bodyPr>
          <a:lstStyle/>
          <a:p>
            <a:pPr algn="ctr"/>
            <a:r>
              <a:rPr lang="en-US" sz="2800" b="1" dirty="0">
                <a:latin typeface="+mj-lt"/>
              </a:rPr>
              <a:t>BI Dashboard</a:t>
            </a:r>
          </a:p>
        </p:txBody>
      </p:sp>
      <p:sp>
        <p:nvSpPr>
          <p:cNvPr id="6" name="Footer Placeholder 5">
            <a:extLst>
              <a:ext uri="{FF2B5EF4-FFF2-40B4-BE49-F238E27FC236}">
                <a16:creationId xmlns:a16="http://schemas.microsoft.com/office/drawing/2014/main" id="{657F2A8D-5A1D-0616-6F61-629327C17BCC}"/>
              </a:ext>
            </a:extLst>
          </p:cNvPr>
          <p:cNvSpPr>
            <a:spLocks noGrp="1"/>
          </p:cNvSpPr>
          <p:nvPr>
            <p:ph type="ftr" sz="quarter" idx="4294967295"/>
          </p:nvPr>
        </p:nvSpPr>
        <p:spPr>
          <a:xfrm>
            <a:off x="8331200" y="6443663"/>
            <a:ext cx="3860800" cy="365125"/>
          </a:xfrm>
        </p:spPr>
        <p:txBody>
          <a:bodyPr/>
          <a:lstStyle/>
          <a:p>
            <a:r>
              <a:rPr lang="en-US" sz="800" dirty="0"/>
              <a:t>https://</a:t>
            </a:r>
            <a:r>
              <a:rPr lang="en-US" sz="800" dirty="0" err="1"/>
              <a:t>www.datacamp.com</a:t>
            </a:r>
            <a:r>
              <a:rPr lang="en-US" sz="800" dirty="0"/>
              <a:t>/blog/9-power-bi-dashboard-examples</a:t>
            </a:r>
          </a:p>
        </p:txBody>
      </p:sp>
      <p:pic>
        <p:nvPicPr>
          <p:cNvPr id="5" name="Picture 4" descr="A screenshot of a computer screen&#10;&#10;Description automatically generated">
            <a:extLst>
              <a:ext uri="{FF2B5EF4-FFF2-40B4-BE49-F238E27FC236}">
                <a16:creationId xmlns:a16="http://schemas.microsoft.com/office/drawing/2014/main" id="{A946E50F-12AE-E135-370A-2739D8BB42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85793" y="1839310"/>
            <a:ext cx="6211614" cy="3710152"/>
          </a:xfrm>
          <a:prstGeom prst="rect">
            <a:avLst/>
          </a:prstGeom>
          <a:noFill/>
        </p:spPr>
      </p:pic>
    </p:spTree>
    <p:extLst>
      <p:ext uri="{BB962C8B-B14F-4D97-AF65-F5344CB8AC3E}">
        <p14:creationId xmlns:p14="http://schemas.microsoft.com/office/powerpoint/2010/main" val="3290768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8FAE-B557-D59D-51AA-5331E37B02C8}"/>
              </a:ext>
            </a:extLst>
          </p:cNvPr>
          <p:cNvSpPr>
            <a:spLocks noGrp="1"/>
          </p:cNvSpPr>
          <p:nvPr>
            <p:ph type="title"/>
          </p:nvPr>
        </p:nvSpPr>
        <p:spPr/>
        <p:txBody>
          <a:bodyPr/>
          <a:lstStyle/>
          <a:p>
            <a:pPr algn="ctr"/>
            <a:r>
              <a:rPr lang="en-US" dirty="0"/>
              <a:t>Poll Question</a:t>
            </a:r>
          </a:p>
        </p:txBody>
      </p:sp>
      <p:sp>
        <p:nvSpPr>
          <p:cNvPr id="3" name="Content Placeholder 2">
            <a:extLst>
              <a:ext uri="{FF2B5EF4-FFF2-40B4-BE49-F238E27FC236}">
                <a16:creationId xmlns:a16="http://schemas.microsoft.com/office/drawing/2014/main" id="{C392C106-1072-475E-4950-A568186D0802}"/>
              </a:ext>
            </a:extLst>
          </p:cNvPr>
          <p:cNvSpPr>
            <a:spLocks noGrp="1"/>
          </p:cNvSpPr>
          <p:nvPr>
            <p:ph idx="1"/>
          </p:nvPr>
        </p:nvSpPr>
        <p:spPr/>
        <p:txBody>
          <a:bodyPr/>
          <a:lstStyle/>
          <a:p>
            <a:pPr>
              <a:lnSpc>
                <a:spcPct val="150000"/>
              </a:lnSpc>
            </a:pPr>
            <a:r>
              <a:rPr lang="en-US" sz="2400" dirty="0">
                <a:latin typeface="+mn-lt"/>
              </a:rPr>
              <a:t>Business Intelligence focuses on what type of analytics? (single selection)</a:t>
            </a:r>
          </a:p>
          <a:p>
            <a:pPr lvl="1">
              <a:lnSpc>
                <a:spcPct val="150000"/>
              </a:lnSpc>
              <a:buFont typeface="Wingdings" pitchFamily="2" charset="2"/>
              <a:buChar char="Ø"/>
            </a:pPr>
            <a:endParaRPr lang="en-US" sz="2400" dirty="0">
              <a:latin typeface="+mn-lt"/>
            </a:endParaRPr>
          </a:p>
          <a:p>
            <a:pPr lvl="1">
              <a:lnSpc>
                <a:spcPct val="150000"/>
              </a:lnSpc>
              <a:buFont typeface="Wingdings" pitchFamily="2" charset="2"/>
              <a:buChar char="Ø"/>
            </a:pPr>
            <a:r>
              <a:rPr lang="en-US" sz="2400" dirty="0">
                <a:latin typeface="+mn-lt"/>
              </a:rPr>
              <a:t>Descriptive Analytics</a:t>
            </a:r>
          </a:p>
          <a:p>
            <a:pPr lvl="1">
              <a:lnSpc>
                <a:spcPct val="150000"/>
              </a:lnSpc>
              <a:buFont typeface="Wingdings" pitchFamily="2" charset="2"/>
              <a:buChar char="Ø"/>
            </a:pPr>
            <a:r>
              <a:rPr lang="en-US" sz="2400" dirty="0">
                <a:latin typeface="+mn-lt"/>
              </a:rPr>
              <a:t>Predictive Analytics</a:t>
            </a:r>
          </a:p>
          <a:p>
            <a:pPr lvl="1">
              <a:lnSpc>
                <a:spcPct val="150000"/>
              </a:lnSpc>
              <a:buFont typeface="Wingdings" pitchFamily="2" charset="2"/>
              <a:buChar char="Ø"/>
            </a:pPr>
            <a:r>
              <a:rPr lang="en-US" sz="2400" dirty="0">
                <a:latin typeface="+mn-lt"/>
              </a:rPr>
              <a:t>Prescriptive Analytics</a:t>
            </a:r>
          </a:p>
          <a:p>
            <a:endParaRPr lang="en-US" dirty="0"/>
          </a:p>
        </p:txBody>
      </p:sp>
    </p:spTree>
    <p:extLst>
      <p:ext uri="{BB962C8B-B14F-4D97-AF65-F5344CB8AC3E}">
        <p14:creationId xmlns:p14="http://schemas.microsoft.com/office/powerpoint/2010/main" val="35604681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B9F7B-4EC2-ABB7-DE9F-F901702D6C8E}"/>
              </a:ext>
            </a:extLst>
          </p:cNvPr>
          <p:cNvSpPr>
            <a:spLocks noGrp="1"/>
          </p:cNvSpPr>
          <p:nvPr>
            <p:ph type="title"/>
          </p:nvPr>
        </p:nvSpPr>
        <p:spPr>
          <a:xfrm>
            <a:off x="1057790" y="138895"/>
            <a:ext cx="10064239" cy="657275"/>
          </a:xfrm>
        </p:spPr>
        <p:txBody>
          <a:bodyPr/>
          <a:lstStyle/>
          <a:p>
            <a:pPr algn="ctr"/>
            <a:r>
              <a:rPr lang="en-US" sz="2400" b="1" dirty="0">
                <a:latin typeface="+mj-lt"/>
              </a:rPr>
              <a:t>Claim-Data-Warrants- A Model  for Analyzing Arguments</a:t>
            </a:r>
          </a:p>
        </p:txBody>
      </p:sp>
      <p:sp>
        <p:nvSpPr>
          <p:cNvPr id="3" name="Content Placeholder 2">
            <a:extLst>
              <a:ext uri="{FF2B5EF4-FFF2-40B4-BE49-F238E27FC236}">
                <a16:creationId xmlns:a16="http://schemas.microsoft.com/office/drawing/2014/main" id="{25BE2030-213A-02F2-EA55-451272ADFFA6}"/>
              </a:ext>
            </a:extLst>
          </p:cNvPr>
          <p:cNvSpPr>
            <a:spLocks noGrp="1"/>
          </p:cNvSpPr>
          <p:nvPr>
            <p:ph idx="1"/>
          </p:nvPr>
        </p:nvSpPr>
        <p:spPr>
          <a:xfrm>
            <a:off x="1057790" y="1116971"/>
            <a:ext cx="9778483" cy="4990588"/>
          </a:xfrm>
        </p:spPr>
        <p:txBody>
          <a:bodyPr/>
          <a:lstStyle/>
          <a:p>
            <a:pPr algn="just">
              <a:lnSpc>
                <a:spcPct val="150000"/>
              </a:lnSpc>
            </a:pPr>
            <a:r>
              <a:rPr lang="en-US" sz="1600" dirty="0">
                <a:highlight>
                  <a:srgbClr val="FFFFFF"/>
                </a:highlight>
                <a:latin typeface="+mn-lt"/>
              </a:rPr>
              <a:t>A</a:t>
            </a:r>
            <a:r>
              <a:rPr lang="en-US" sz="1600" b="0" i="0" dirty="0">
                <a:effectLst/>
                <a:highlight>
                  <a:srgbClr val="FFFFFF"/>
                </a:highlight>
                <a:latin typeface="+mn-lt"/>
              </a:rPr>
              <a:t> </a:t>
            </a:r>
            <a:r>
              <a:rPr lang="en-US" sz="1600" b="1" i="0" dirty="0">
                <a:effectLst/>
                <a:highlight>
                  <a:srgbClr val="FFFFFF"/>
                </a:highlight>
                <a:latin typeface="+mn-lt"/>
              </a:rPr>
              <a:t>claim </a:t>
            </a:r>
            <a:r>
              <a:rPr lang="en-US" sz="1600" b="0" i="0" dirty="0">
                <a:effectLst/>
                <a:highlight>
                  <a:srgbClr val="FFFFFF"/>
                </a:highlight>
                <a:latin typeface="+mn-lt"/>
              </a:rPr>
              <a:t>is something the author wants the audience to believe.  </a:t>
            </a:r>
            <a:r>
              <a:rPr lang="en-US" sz="1600" b="1" dirty="0">
                <a:highlight>
                  <a:srgbClr val="FFFFFF"/>
                </a:highlight>
                <a:latin typeface="+mn-lt"/>
              </a:rPr>
              <a:t>Data</a:t>
            </a:r>
            <a:r>
              <a:rPr lang="en-US" sz="1600" b="0" i="0" dirty="0">
                <a:effectLst/>
                <a:highlight>
                  <a:srgbClr val="FFFFFF"/>
                </a:highlight>
                <a:latin typeface="+mn-lt"/>
              </a:rPr>
              <a:t> is the evidence or appeal they use to convince the reader to believe the claim. A </a:t>
            </a:r>
            <a:r>
              <a:rPr lang="en-US" sz="1600" b="1" i="0" dirty="0">
                <a:effectLst/>
                <a:highlight>
                  <a:srgbClr val="FFFFFF"/>
                </a:highlight>
                <a:latin typeface="+mn-lt"/>
              </a:rPr>
              <a:t>warrant </a:t>
            </a:r>
            <a:r>
              <a:rPr lang="en-US" sz="1600" b="0" i="0" dirty="0">
                <a:effectLst/>
                <a:highlight>
                  <a:srgbClr val="FFFFFF"/>
                </a:highlight>
                <a:latin typeface="+mn-lt"/>
              </a:rPr>
              <a:t>is the (often implicit) assumption that links the data with the claim.</a:t>
            </a:r>
          </a:p>
          <a:p>
            <a:pPr algn="just">
              <a:lnSpc>
                <a:spcPct val="150000"/>
              </a:lnSpc>
            </a:pPr>
            <a:r>
              <a:rPr lang="en-US" sz="1600" dirty="0">
                <a:latin typeface="+mn-lt"/>
              </a:rPr>
              <a:t>Stephen Toulmin identifies three essential parts of any argument as the </a:t>
            </a:r>
            <a:r>
              <a:rPr lang="en-US" sz="1600" b="1" dirty="0">
                <a:latin typeface="+mn-lt"/>
              </a:rPr>
              <a:t>claim</a:t>
            </a:r>
            <a:r>
              <a:rPr lang="en-US" sz="1600" dirty="0">
                <a:latin typeface="+mn-lt"/>
              </a:rPr>
              <a:t>; the </a:t>
            </a:r>
            <a:r>
              <a:rPr lang="en-US" sz="1600" b="1" dirty="0">
                <a:latin typeface="+mn-lt"/>
              </a:rPr>
              <a:t>data</a:t>
            </a:r>
            <a:r>
              <a:rPr lang="en-US" sz="1600" dirty="0">
                <a:latin typeface="+mn-lt"/>
              </a:rPr>
              <a:t> (also called </a:t>
            </a:r>
            <a:r>
              <a:rPr lang="en-US" sz="1600" b="1" dirty="0">
                <a:latin typeface="+mn-lt"/>
              </a:rPr>
              <a:t>grounds</a:t>
            </a:r>
            <a:r>
              <a:rPr lang="en-US" sz="1600" dirty="0">
                <a:latin typeface="+mn-lt"/>
              </a:rPr>
              <a:t> or </a:t>
            </a:r>
            <a:r>
              <a:rPr lang="en-US" sz="1600" b="1" dirty="0">
                <a:latin typeface="+mn-lt"/>
              </a:rPr>
              <a:t>evidence</a:t>
            </a:r>
            <a:r>
              <a:rPr lang="en-US" sz="1600" dirty="0">
                <a:latin typeface="+mn-lt"/>
              </a:rPr>
              <a:t>), which support the claim; and the </a:t>
            </a:r>
            <a:r>
              <a:rPr lang="en-US" sz="1600" b="1" dirty="0">
                <a:latin typeface="+mn-lt"/>
              </a:rPr>
              <a:t>warrant</a:t>
            </a:r>
            <a:r>
              <a:rPr lang="en-US" sz="1600" dirty="0">
                <a:latin typeface="+mn-lt"/>
              </a:rPr>
              <a:t>. The warrant is the assumption on which the claim and the evidence depend. Warrant explains why the data support the claim</a:t>
            </a:r>
          </a:p>
        </p:txBody>
      </p:sp>
      <p:pic>
        <p:nvPicPr>
          <p:cNvPr id="5" name="Picture 4" descr="A close-up of a sign&#10;&#10;Description automatically generated">
            <a:extLst>
              <a:ext uri="{FF2B5EF4-FFF2-40B4-BE49-F238E27FC236}">
                <a16:creationId xmlns:a16="http://schemas.microsoft.com/office/drawing/2014/main" id="{4CFEFF69-C44B-0DC4-F36F-1B1F6EA0C079}"/>
              </a:ext>
            </a:extLst>
          </p:cNvPr>
          <p:cNvPicPr>
            <a:picLocks noChangeAspect="1"/>
          </p:cNvPicPr>
          <p:nvPr/>
        </p:nvPicPr>
        <p:blipFill>
          <a:blip r:embed="rId3"/>
          <a:stretch>
            <a:fillRect/>
          </a:stretch>
        </p:blipFill>
        <p:spPr>
          <a:xfrm>
            <a:off x="5710796" y="3953814"/>
            <a:ext cx="6261045" cy="2250216"/>
          </a:xfrm>
          <a:prstGeom prst="rect">
            <a:avLst/>
          </a:prstGeom>
        </p:spPr>
      </p:pic>
      <p:pic>
        <p:nvPicPr>
          <p:cNvPr id="7" name="Picture 6" descr="A diagram of a diagram of a warranty&#10;&#10;Description automatically generated">
            <a:extLst>
              <a:ext uri="{FF2B5EF4-FFF2-40B4-BE49-F238E27FC236}">
                <a16:creationId xmlns:a16="http://schemas.microsoft.com/office/drawing/2014/main" id="{65C4D550-650C-07BB-F926-D0A082B6A10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04216" y="3618963"/>
            <a:ext cx="3269640" cy="2809397"/>
          </a:xfrm>
          <a:prstGeom prst="rect">
            <a:avLst/>
          </a:prstGeom>
        </p:spPr>
      </p:pic>
    </p:spTree>
    <p:extLst>
      <p:ext uri="{BB962C8B-B14F-4D97-AF65-F5344CB8AC3E}">
        <p14:creationId xmlns:p14="http://schemas.microsoft.com/office/powerpoint/2010/main" val="5639932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DF897-60F1-CA70-2AAF-289395CBD8C4}"/>
              </a:ext>
            </a:extLst>
          </p:cNvPr>
          <p:cNvSpPr>
            <a:spLocks noGrp="1"/>
          </p:cNvSpPr>
          <p:nvPr>
            <p:ph type="title"/>
          </p:nvPr>
        </p:nvSpPr>
        <p:spPr/>
        <p:txBody>
          <a:bodyPr/>
          <a:lstStyle/>
          <a:p>
            <a:pPr algn="ctr"/>
            <a:r>
              <a:rPr lang="en-US" sz="2800" b="1" i="0" dirty="0">
                <a:solidFill>
                  <a:schemeClr val="bg1"/>
                </a:solidFill>
                <a:effectLst/>
                <a:latin typeface="+mj-lt"/>
                <a:cs typeface="Arial" panose="020B0604020202020204" pitchFamily="34" charset="0"/>
              </a:rPr>
              <a:t>Data Visualization Redesign – LinkedIn top skills dataset</a:t>
            </a:r>
            <a:br>
              <a:rPr lang="en-US" sz="3600" b="0" i="0" dirty="0">
                <a:solidFill>
                  <a:srgbClr val="3D3B49"/>
                </a:solidFill>
                <a:effectLst/>
                <a:latin typeface="+mn-lt"/>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1ACC35AB-41AE-4AB0-F28F-91AEC84DE40E}"/>
              </a:ext>
            </a:extLst>
          </p:cNvPr>
          <p:cNvSpPr>
            <a:spLocks noGrp="1"/>
          </p:cNvSpPr>
          <p:nvPr>
            <p:ph idx="1"/>
          </p:nvPr>
        </p:nvSpPr>
        <p:spPr/>
        <p:txBody>
          <a:bodyPr/>
          <a:lstStyle/>
          <a:p>
            <a:pPr algn="just">
              <a:lnSpc>
                <a:spcPct val="150000"/>
              </a:lnSpc>
              <a:buFont typeface="Wingdings" pitchFamily="2" charset="2"/>
              <a:buChar char="§"/>
            </a:pPr>
            <a:r>
              <a:rPr lang="en-US" sz="1600" dirty="0">
                <a:effectLst/>
                <a:latin typeface="+mn-lt"/>
              </a:rPr>
              <a:t>The objective of this project is to redesign a data visualization (e.g., an infographic, a data visualization in a newspaper, a project report, or a sales report). This will allow you to learn from others, sharpen your critical perspective on data visualizations, reason about design decisions, and attempt to improve data visualizations.</a:t>
            </a:r>
          </a:p>
          <a:p>
            <a:pPr>
              <a:lnSpc>
                <a:spcPct val="150000"/>
              </a:lnSpc>
              <a:buFont typeface="Wingdings" pitchFamily="2" charset="2"/>
              <a:buChar char="§"/>
            </a:pPr>
            <a:r>
              <a:rPr lang="en-US" sz="1600" b="1" i="1" u="sng" dirty="0">
                <a:latin typeface="+mn-lt"/>
              </a:rPr>
              <a:t>Dataset description:</a:t>
            </a:r>
          </a:p>
          <a:p>
            <a:pPr lvl="1" algn="just">
              <a:lnSpc>
                <a:spcPct val="150000"/>
              </a:lnSpc>
              <a:buFont typeface="Wingdings" pitchFamily="2" charset="2"/>
              <a:buChar char="Ø"/>
            </a:pPr>
            <a:r>
              <a:rPr lang="en-US" sz="1600" b="0" i="0" dirty="0">
                <a:solidFill>
                  <a:srgbClr val="1F2328"/>
                </a:solidFill>
                <a:effectLst/>
                <a:highlight>
                  <a:srgbClr val="FFFFFF"/>
                </a:highlight>
                <a:latin typeface="+mn-lt"/>
              </a:rPr>
              <a:t>LinkedIn top skills dataset identifies skills which are in demand based on their respective assigned ranks. The skills are ranked differently in every country and some countries prioritize a certain skill more or less as compared to other nations. The dataset also categorizes the skills on yearly basis and the period from 2014 to 2017 inclusively is used as a framework for analyzing the top skills.</a:t>
            </a:r>
          </a:p>
          <a:p>
            <a:pPr lvl="1" algn="just">
              <a:lnSpc>
                <a:spcPct val="150000"/>
              </a:lnSpc>
              <a:buFont typeface="Wingdings" pitchFamily="2" charset="2"/>
              <a:buChar char="Ø"/>
            </a:pPr>
            <a:r>
              <a:rPr lang="en-US" sz="1600" b="0" i="0" dirty="0">
                <a:solidFill>
                  <a:srgbClr val="1F2328"/>
                </a:solidFill>
                <a:effectLst/>
                <a:highlight>
                  <a:srgbClr val="FFFFFF"/>
                </a:highlight>
                <a:latin typeface="+mn-lt"/>
              </a:rPr>
              <a:t>The dataset has four columns Skill, Country, Year and Rank and has over 800 rows of records</a:t>
            </a:r>
          </a:p>
          <a:p>
            <a:pPr marL="361949" indent="-285750" algn="just">
              <a:lnSpc>
                <a:spcPct val="150000"/>
              </a:lnSpc>
              <a:buFont typeface="Wingdings" pitchFamily="2" charset="2"/>
              <a:buChar char="§"/>
            </a:pPr>
            <a:r>
              <a:rPr lang="en-US" sz="1600" b="0" i="0" dirty="0">
                <a:solidFill>
                  <a:srgbClr val="1F2328"/>
                </a:solidFill>
                <a:effectLst/>
                <a:highlight>
                  <a:srgbClr val="FFFFFF"/>
                </a:highlight>
                <a:latin typeface="+mn-lt"/>
              </a:rPr>
              <a:t>The most important objective </a:t>
            </a:r>
            <a:r>
              <a:rPr lang="en-US" sz="1600" dirty="0">
                <a:solidFill>
                  <a:srgbClr val="1F2328"/>
                </a:solidFill>
                <a:highlight>
                  <a:srgbClr val="FFFFFF"/>
                </a:highlight>
                <a:latin typeface="+mn-lt"/>
              </a:rPr>
              <a:t>to prove is </a:t>
            </a:r>
            <a:r>
              <a:rPr lang="en-US" sz="1600" b="0" i="0" dirty="0">
                <a:solidFill>
                  <a:srgbClr val="1F2328"/>
                </a:solidFill>
                <a:effectLst/>
                <a:highlight>
                  <a:srgbClr val="FFFFFF"/>
                </a:highlight>
                <a:latin typeface="+mn-lt"/>
              </a:rPr>
              <a:t>the claim that statistical </a:t>
            </a:r>
            <a:r>
              <a:rPr lang="en-US" sz="1600" dirty="0">
                <a:solidFill>
                  <a:srgbClr val="1F2328"/>
                </a:solidFill>
                <a:highlight>
                  <a:srgbClr val="FFFFFF"/>
                </a:highlight>
                <a:latin typeface="+mn-lt"/>
              </a:rPr>
              <a:t>a</a:t>
            </a:r>
            <a:r>
              <a:rPr lang="en-US" sz="1600" b="0" i="0" dirty="0">
                <a:solidFill>
                  <a:srgbClr val="1F2328"/>
                </a:solidFill>
                <a:effectLst/>
                <a:highlight>
                  <a:srgbClr val="FFFFFF"/>
                </a:highlight>
                <a:latin typeface="+mn-lt"/>
              </a:rPr>
              <a:t>nalysis, data </a:t>
            </a:r>
            <a:r>
              <a:rPr lang="en-US" sz="1600" dirty="0">
                <a:solidFill>
                  <a:srgbClr val="1F2328"/>
                </a:solidFill>
                <a:highlight>
                  <a:srgbClr val="FFFFFF"/>
                </a:highlight>
                <a:latin typeface="+mn-lt"/>
              </a:rPr>
              <a:t>a</a:t>
            </a:r>
            <a:r>
              <a:rPr lang="en-US" sz="1600" b="0" i="0" dirty="0">
                <a:solidFill>
                  <a:srgbClr val="1F2328"/>
                </a:solidFill>
                <a:effectLst/>
                <a:highlight>
                  <a:srgbClr val="FFFFFF"/>
                </a:highlight>
                <a:latin typeface="+mn-lt"/>
              </a:rPr>
              <a:t>nalytics and cloud </a:t>
            </a:r>
            <a:r>
              <a:rPr lang="en-US" sz="1600" dirty="0">
                <a:solidFill>
                  <a:srgbClr val="1F2328"/>
                </a:solidFill>
                <a:highlight>
                  <a:srgbClr val="FFFFFF"/>
                </a:highlight>
                <a:latin typeface="+mn-lt"/>
              </a:rPr>
              <a:t>c</a:t>
            </a:r>
            <a:r>
              <a:rPr lang="en-US" sz="1600" b="0" i="0" dirty="0">
                <a:solidFill>
                  <a:srgbClr val="1F2328"/>
                </a:solidFill>
                <a:effectLst/>
                <a:highlight>
                  <a:srgbClr val="FFFFFF"/>
                </a:highlight>
                <a:latin typeface="+mn-lt"/>
              </a:rPr>
              <a:t>omputing are becoming top ranked LinkedIn skills and therefore their demand is increasing. The ranking range used in the dataset is from 1 to 25 where 1 indicates the highest ranked skill.</a:t>
            </a:r>
          </a:p>
          <a:p>
            <a:pPr marL="361949" indent="-285750" algn="just">
              <a:lnSpc>
                <a:spcPct val="150000"/>
              </a:lnSpc>
              <a:buFont typeface="Wingdings" pitchFamily="2" charset="2"/>
              <a:buChar char="§"/>
            </a:pPr>
            <a:r>
              <a:rPr lang="en-US" sz="1600" b="0" i="0" dirty="0">
                <a:solidFill>
                  <a:srgbClr val="1F2328"/>
                </a:solidFill>
                <a:effectLst/>
                <a:highlight>
                  <a:srgbClr val="FFFFFF"/>
                </a:highlight>
                <a:latin typeface="+mn-lt"/>
                <a:hlinkClick r:id="rId3"/>
              </a:rPr>
              <a:t>https://github.com/sultanadeel/Redesign_Project</a:t>
            </a:r>
            <a:endParaRPr lang="en-US" sz="1600" dirty="0">
              <a:solidFill>
                <a:srgbClr val="1F2328"/>
              </a:solidFill>
              <a:highlight>
                <a:srgbClr val="FFFFFF"/>
              </a:highlight>
              <a:latin typeface="+mn-lt"/>
            </a:endParaRPr>
          </a:p>
          <a:p>
            <a:pPr marL="361949" indent="-285750" algn="just">
              <a:lnSpc>
                <a:spcPct val="150000"/>
              </a:lnSpc>
              <a:buFont typeface="Wingdings" pitchFamily="2" charset="2"/>
              <a:buChar char="§"/>
            </a:pPr>
            <a:endParaRPr lang="en-US" sz="1600" b="0" i="0" dirty="0">
              <a:solidFill>
                <a:srgbClr val="1F2328"/>
              </a:solidFill>
              <a:effectLst/>
              <a:highlight>
                <a:srgbClr val="FFFFFF"/>
              </a:highlight>
              <a:latin typeface="+mn-lt"/>
            </a:endParaRPr>
          </a:p>
          <a:p>
            <a:pPr marL="0" indent="0">
              <a:buNone/>
            </a:pPr>
            <a:endParaRPr lang="en-US" sz="1800" b="1" i="1" u="sng" dirty="0">
              <a:latin typeface="+mj-lt"/>
            </a:endParaRPr>
          </a:p>
        </p:txBody>
      </p:sp>
    </p:spTree>
    <p:extLst>
      <p:ext uri="{BB962C8B-B14F-4D97-AF65-F5344CB8AC3E}">
        <p14:creationId xmlns:p14="http://schemas.microsoft.com/office/powerpoint/2010/main" val="32724475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7BF6-2EAE-052F-D68C-54C5792D829E}"/>
              </a:ext>
            </a:extLst>
          </p:cNvPr>
          <p:cNvSpPr>
            <a:spLocks noGrp="1"/>
          </p:cNvSpPr>
          <p:nvPr>
            <p:ph type="title"/>
          </p:nvPr>
        </p:nvSpPr>
        <p:spPr/>
        <p:txBody>
          <a:bodyPr/>
          <a:lstStyle/>
          <a:p>
            <a:pPr algn="ctr"/>
            <a:r>
              <a:rPr lang="en-US" sz="2800" b="1" i="0" dirty="0">
                <a:solidFill>
                  <a:schemeClr val="bg1"/>
                </a:solidFill>
                <a:effectLst/>
                <a:latin typeface="+mj-lt"/>
              </a:rPr>
              <a:t>LinkedIn top skills</a:t>
            </a:r>
            <a:endParaRPr lang="en-US" sz="2800" b="1" dirty="0">
              <a:solidFill>
                <a:schemeClr val="bg1"/>
              </a:solidFill>
              <a:latin typeface="+mj-lt"/>
            </a:endParaRPr>
          </a:p>
        </p:txBody>
      </p:sp>
      <p:pic>
        <p:nvPicPr>
          <p:cNvPr id="5" name="Content Placeholder 4" descr="A screenshot of a graph&#10;&#10;Description automatically generated">
            <a:extLst>
              <a:ext uri="{FF2B5EF4-FFF2-40B4-BE49-F238E27FC236}">
                <a16:creationId xmlns:a16="http://schemas.microsoft.com/office/drawing/2014/main" id="{E890B2CF-A76C-DFE3-513E-3DB559000BE4}"/>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550017" y="967651"/>
            <a:ext cx="7160653" cy="5583055"/>
          </a:xfrm>
        </p:spPr>
      </p:pic>
      <p:pic>
        <p:nvPicPr>
          <p:cNvPr id="7" name="Picture 6">
            <a:extLst>
              <a:ext uri="{FF2B5EF4-FFF2-40B4-BE49-F238E27FC236}">
                <a16:creationId xmlns:a16="http://schemas.microsoft.com/office/drawing/2014/main" id="{6FBD2AEC-183B-75F7-DA3D-2F4EB09C61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51572" y="6627686"/>
            <a:ext cx="3412274" cy="161125"/>
          </a:xfrm>
          <a:prstGeom prst="rect">
            <a:avLst/>
          </a:prstGeom>
        </p:spPr>
      </p:pic>
    </p:spTree>
    <p:extLst>
      <p:ext uri="{BB962C8B-B14F-4D97-AF65-F5344CB8AC3E}">
        <p14:creationId xmlns:p14="http://schemas.microsoft.com/office/powerpoint/2010/main" val="2984335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0677-019F-EB5D-21A5-B8D77FBD6F53}"/>
              </a:ext>
            </a:extLst>
          </p:cNvPr>
          <p:cNvSpPr>
            <a:spLocks noGrp="1"/>
          </p:cNvSpPr>
          <p:nvPr>
            <p:ph type="title"/>
          </p:nvPr>
        </p:nvSpPr>
        <p:spPr>
          <a:xfrm>
            <a:off x="1063880" y="80299"/>
            <a:ext cx="10064239" cy="747403"/>
          </a:xfrm>
        </p:spPr>
        <p:txBody>
          <a:bodyPr>
            <a:normAutofit/>
          </a:bodyPr>
          <a:lstStyle/>
          <a:p>
            <a:pPr algn="ctr"/>
            <a:r>
              <a:rPr lang="en-US" sz="2800" b="1" dirty="0">
                <a:latin typeface="+mj-lt"/>
              </a:rPr>
              <a:t>Advantages of data visualization</a:t>
            </a:r>
          </a:p>
        </p:txBody>
      </p:sp>
      <p:sp>
        <p:nvSpPr>
          <p:cNvPr id="3" name="Content Placeholder 2">
            <a:extLst>
              <a:ext uri="{FF2B5EF4-FFF2-40B4-BE49-F238E27FC236}">
                <a16:creationId xmlns:a16="http://schemas.microsoft.com/office/drawing/2014/main" id="{013B0319-512B-5CF7-407D-59B55EE9D788}"/>
              </a:ext>
            </a:extLst>
          </p:cNvPr>
          <p:cNvSpPr>
            <a:spLocks noGrp="1"/>
          </p:cNvSpPr>
          <p:nvPr>
            <p:ph idx="1"/>
          </p:nvPr>
        </p:nvSpPr>
        <p:spPr>
          <a:xfrm>
            <a:off x="788278" y="1671144"/>
            <a:ext cx="6706302" cy="4645573"/>
          </a:xfrm>
        </p:spPr>
        <p:txBody>
          <a:bodyPr>
            <a:normAutofit/>
          </a:bodyPr>
          <a:lstStyle/>
          <a:p>
            <a:pPr algn="just">
              <a:lnSpc>
                <a:spcPct val="160000"/>
              </a:lnSpc>
            </a:pPr>
            <a:r>
              <a:rPr lang="en-US" sz="1700" b="0" i="0" dirty="0">
                <a:effectLst/>
                <a:latin typeface="Calibri" panose="020F0502020204030204" pitchFamily="34" charset="0"/>
                <a:cs typeface="Calibri" panose="020F0502020204030204" pitchFamily="34" charset="0"/>
              </a:rPr>
              <a:t>Data collection rate is increasing exponentially and visualizations help in understanding the </a:t>
            </a:r>
            <a:r>
              <a:rPr lang="en-US" sz="1700" dirty="0">
                <a:latin typeface="Calibri" panose="020F0502020204030204" pitchFamily="34" charset="0"/>
                <a:cs typeface="Calibri" panose="020F0502020204030204" pitchFamily="34" charset="0"/>
              </a:rPr>
              <a:t>data efficiently. </a:t>
            </a:r>
            <a:r>
              <a:rPr lang="en-US" sz="1700" b="0" i="0" dirty="0">
                <a:effectLst/>
                <a:latin typeface="Calibri" panose="020F0502020204030204" pitchFamily="34" charset="0"/>
                <a:cs typeface="Calibri" panose="020F0502020204030204" pitchFamily="34" charset="0"/>
              </a:rPr>
              <a:t>Some advantages of data visualization include:</a:t>
            </a:r>
          </a:p>
          <a:p>
            <a:pPr lvl="1" algn="just">
              <a:lnSpc>
                <a:spcPct val="160000"/>
              </a:lnSpc>
              <a:buFont typeface="Arial" panose="020B0604020202020204" pitchFamily="34" charset="0"/>
              <a:buChar char="•"/>
            </a:pPr>
            <a:r>
              <a:rPr lang="en-US" sz="1700" dirty="0">
                <a:latin typeface="Calibri" panose="020F0502020204030204" pitchFamily="34" charset="0"/>
                <a:cs typeface="Calibri" panose="020F0502020204030204" pitchFamily="34" charset="0"/>
              </a:rPr>
              <a:t>Show trends, patterns &amp; outliers. Display complex relationships</a:t>
            </a:r>
          </a:p>
          <a:p>
            <a:pPr lvl="1" algn="just">
              <a:lnSpc>
                <a:spcPct val="160000"/>
              </a:lnSpc>
              <a:buFont typeface="Arial" panose="020B0604020202020204" pitchFamily="34" charset="0"/>
              <a:buChar char="•"/>
            </a:pPr>
            <a:r>
              <a:rPr lang="en-US" sz="1700" b="0" i="0" dirty="0">
                <a:effectLst/>
                <a:latin typeface="Calibri" panose="020F0502020204030204" pitchFamily="34" charset="0"/>
                <a:cs typeface="Calibri" panose="020F0502020204030204" pitchFamily="34" charset="0"/>
              </a:rPr>
              <a:t>Color patterns differentiates between important attributes</a:t>
            </a:r>
          </a:p>
          <a:p>
            <a:pPr lvl="1" algn="just">
              <a:lnSpc>
                <a:spcPct val="160000"/>
              </a:lnSpc>
              <a:buFont typeface="Arial" panose="020B0604020202020204" pitchFamily="34" charset="0"/>
              <a:buChar char="•"/>
            </a:pPr>
            <a:r>
              <a:rPr lang="en-US" sz="1700" dirty="0">
                <a:latin typeface="Calibri" panose="020F0502020204030204" pitchFamily="34" charset="0"/>
                <a:cs typeface="Calibri" panose="020F0502020204030204" pitchFamily="34" charset="0"/>
              </a:rPr>
              <a:t>Share information/data easily with the intended audience </a:t>
            </a:r>
          </a:p>
          <a:p>
            <a:pPr lvl="1" algn="just">
              <a:lnSpc>
                <a:spcPct val="160000"/>
              </a:lnSpc>
              <a:buFont typeface="Arial" panose="020B0604020202020204" pitchFamily="34" charset="0"/>
              <a:buChar char="•"/>
            </a:pPr>
            <a:r>
              <a:rPr lang="en-US" sz="1700" dirty="0">
                <a:latin typeface="Calibri" panose="020F0502020204030204" pitchFamily="34" charset="0"/>
                <a:cs typeface="Calibri" panose="020F0502020204030204" pitchFamily="34" charset="0"/>
              </a:rPr>
              <a:t>Enable teams to take appropriate actions or strategic decision quickly</a:t>
            </a:r>
          </a:p>
          <a:p>
            <a:pPr lvl="1" algn="just">
              <a:lnSpc>
                <a:spcPct val="160000"/>
              </a:lnSpc>
              <a:buFont typeface="Arial" panose="020B0604020202020204" pitchFamily="34" charset="0"/>
              <a:buChar char="•"/>
            </a:pPr>
            <a:r>
              <a:rPr lang="en-US" sz="1700" dirty="0">
                <a:latin typeface="Calibri" panose="020F0502020204030204" pitchFamily="34" charset="0"/>
                <a:cs typeface="Calibri" panose="020F0502020204030204" pitchFamily="34" charset="0"/>
              </a:rPr>
              <a:t>Unlocking key values for strategic decision making in business</a:t>
            </a:r>
          </a:p>
          <a:p>
            <a:endParaRPr lang="en-US" sz="1500" b="0" i="0" dirty="0">
              <a:effectLst/>
              <a:latin typeface="Salesforce Sans"/>
            </a:endParaRPr>
          </a:p>
          <a:p>
            <a:endParaRPr lang="en-US" sz="1500" b="0" i="0" dirty="0">
              <a:effectLst/>
              <a:latin typeface="Salesforce Sans"/>
            </a:endParaRPr>
          </a:p>
          <a:p>
            <a:pPr marL="0" indent="0">
              <a:buNone/>
            </a:pPr>
            <a:endParaRPr lang="en-US" sz="1500" b="0" i="0" dirty="0">
              <a:effectLst/>
              <a:latin typeface="Salesforce Sans"/>
            </a:endParaRPr>
          </a:p>
          <a:p>
            <a:endParaRPr lang="en-US" sz="1500" dirty="0"/>
          </a:p>
        </p:txBody>
      </p:sp>
      <p:pic>
        <p:nvPicPr>
          <p:cNvPr id="1032" name="Picture 8" descr="Data Visualization - Mila Labs">
            <a:extLst>
              <a:ext uri="{FF2B5EF4-FFF2-40B4-BE49-F238E27FC236}">
                <a16:creationId xmlns:a16="http://schemas.microsoft.com/office/drawing/2014/main" id="{A5E5C339-2768-01D3-FBCF-63A63F9227F7}"/>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1"/>
          <a:stretch/>
        </p:blipFill>
        <p:spPr bwMode="auto">
          <a:xfrm>
            <a:off x="7739553" y="1933903"/>
            <a:ext cx="4317071" cy="4722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569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3C62-0E6E-4761-3602-4EB443DA3E72}"/>
              </a:ext>
            </a:extLst>
          </p:cNvPr>
          <p:cNvSpPr>
            <a:spLocks noGrp="1"/>
          </p:cNvSpPr>
          <p:nvPr>
            <p:ph type="title"/>
          </p:nvPr>
        </p:nvSpPr>
        <p:spPr>
          <a:xfrm>
            <a:off x="90152" y="141668"/>
            <a:ext cx="11809927" cy="654503"/>
          </a:xfrm>
        </p:spPr>
        <p:txBody>
          <a:bodyPr/>
          <a:lstStyle/>
          <a:p>
            <a:pPr algn="ctr"/>
            <a:r>
              <a:rPr lang="en-US" sz="2200" b="1" i="0" dirty="0">
                <a:solidFill>
                  <a:schemeClr val="bg1"/>
                </a:solidFill>
                <a:effectLst/>
                <a:latin typeface="+mj-lt"/>
              </a:rPr>
              <a:t>Claim: Top Ranked skills are present in all the major economies as well as the emerging ones</a:t>
            </a:r>
            <a:br>
              <a:rPr lang="en-US" sz="2200" b="1" dirty="0">
                <a:solidFill>
                  <a:schemeClr val="bg1"/>
                </a:solidFill>
                <a:latin typeface="+mj-lt"/>
              </a:rPr>
            </a:br>
            <a:endParaRPr lang="en-US" sz="2200" b="1" dirty="0">
              <a:solidFill>
                <a:schemeClr val="bg1"/>
              </a:solidFill>
              <a:latin typeface="+mj-lt"/>
            </a:endParaRPr>
          </a:p>
        </p:txBody>
      </p:sp>
      <p:pic>
        <p:nvPicPr>
          <p:cNvPr id="4" name="slide2" descr="Boxplot Skills &amp;amp; Rank">
            <a:extLst>
              <a:ext uri="{FF2B5EF4-FFF2-40B4-BE49-F238E27FC236}">
                <a16:creationId xmlns:a16="http://schemas.microsoft.com/office/drawing/2014/main" id="{077E053C-A34B-13B8-6001-122AD87BC770}"/>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538015" y="1236373"/>
            <a:ext cx="11362064" cy="4998950"/>
          </a:xfrm>
          <a:prstGeom prst="rect">
            <a:avLst/>
          </a:prstGeom>
        </p:spPr>
      </p:pic>
    </p:spTree>
    <p:extLst>
      <p:ext uri="{BB962C8B-B14F-4D97-AF65-F5344CB8AC3E}">
        <p14:creationId xmlns:p14="http://schemas.microsoft.com/office/powerpoint/2010/main" val="17726373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45B59-4237-DEF7-BE26-E4045F02EE9E}"/>
              </a:ext>
            </a:extLst>
          </p:cNvPr>
          <p:cNvSpPr>
            <a:spLocks noGrp="1"/>
          </p:cNvSpPr>
          <p:nvPr>
            <p:ph type="title"/>
          </p:nvPr>
        </p:nvSpPr>
        <p:spPr>
          <a:xfrm>
            <a:off x="0" y="48768"/>
            <a:ext cx="12041746" cy="747403"/>
          </a:xfrm>
        </p:spPr>
        <p:txBody>
          <a:bodyPr/>
          <a:lstStyle/>
          <a:p>
            <a:pPr algn="ctr"/>
            <a:r>
              <a:rPr lang="en-US" sz="1800" b="1" i="0" dirty="0">
                <a:solidFill>
                  <a:schemeClr val="bg1"/>
                </a:solidFill>
                <a:effectLst/>
                <a:latin typeface="+mj-lt"/>
              </a:rPr>
              <a:t>Claim: Some technologies become popular simultaneously in all the countries, while other skills </a:t>
            </a:r>
            <a:r>
              <a:rPr lang="en-US" sz="1800" b="1" i="0">
                <a:solidFill>
                  <a:schemeClr val="bg1"/>
                </a:solidFill>
                <a:effectLst/>
                <a:latin typeface="+mj-lt"/>
              </a:rPr>
              <a:t>emerge from </a:t>
            </a:r>
            <a:r>
              <a:rPr lang="en-US" sz="1800" b="1" i="0" dirty="0">
                <a:solidFill>
                  <a:schemeClr val="bg1"/>
                </a:solidFill>
                <a:effectLst/>
                <a:latin typeface="+mj-lt"/>
              </a:rPr>
              <a:t>major economies and then spread across the globe</a:t>
            </a:r>
            <a:endParaRPr lang="en-US" sz="1800" b="1" dirty="0">
              <a:solidFill>
                <a:schemeClr val="bg1"/>
              </a:solidFill>
              <a:latin typeface="+mj-lt"/>
            </a:endParaRPr>
          </a:p>
        </p:txBody>
      </p:sp>
      <p:pic>
        <p:nvPicPr>
          <p:cNvPr id="4" name="slide3" descr="Yearly Skills Ranking">
            <a:extLst>
              <a:ext uri="{FF2B5EF4-FFF2-40B4-BE49-F238E27FC236}">
                <a16:creationId xmlns:a16="http://schemas.microsoft.com/office/drawing/2014/main" id="{343E0EE7-A32E-5CEB-2DFD-AE06E21319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25014" y="963142"/>
            <a:ext cx="8281115" cy="5846089"/>
          </a:xfrm>
          <a:prstGeom prst="rect">
            <a:avLst/>
          </a:prstGeom>
        </p:spPr>
      </p:pic>
    </p:spTree>
    <p:extLst>
      <p:ext uri="{BB962C8B-B14F-4D97-AF65-F5344CB8AC3E}">
        <p14:creationId xmlns:p14="http://schemas.microsoft.com/office/powerpoint/2010/main" val="9717281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B07B-8995-E98A-AD49-533C4E1BC9F8}"/>
              </a:ext>
            </a:extLst>
          </p:cNvPr>
          <p:cNvSpPr>
            <a:spLocks noGrp="1"/>
          </p:cNvSpPr>
          <p:nvPr>
            <p:ph type="title"/>
          </p:nvPr>
        </p:nvSpPr>
        <p:spPr/>
        <p:txBody>
          <a:bodyPr/>
          <a:lstStyle/>
          <a:p>
            <a:pPr algn="ctr"/>
            <a:r>
              <a:rPr lang="en-US" sz="2000" b="1" i="0" dirty="0">
                <a:solidFill>
                  <a:schemeClr val="bg1"/>
                </a:solidFill>
                <a:effectLst/>
                <a:latin typeface="+mj-lt"/>
              </a:rPr>
              <a:t>Claim: Increasing popularity in top skills is encouraging the previously less popular skills to become more demanding and rewarding</a:t>
            </a:r>
            <a:endParaRPr lang="en-US" sz="2000" b="1" dirty="0">
              <a:solidFill>
                <a:schemeClr val="bg1"/>
              </a:solidFill>
              <a:latin typeface="+mj-lt"/>
            </a:endParaRPr>
          </a:p>
        </p:txBody>
      </p:sp>
      <p:sp>
        <p:nvSpPr>
          <p:cNvPr id="3" name="Content Placeholder 2">
            <a:extLst>
              <a:ext uri="{FF2B5EF4-FFF2-40B4-BE49-F238E27FC236}">
                <a16:creationId xmlns:a16="http://schemas.microsoft.com/office/drawing/2014/main" id="{3FEAFAAB-732C-4F8D-A21A-E4348FD7F116}"/>
              </a:ext>
            </a:extLst>
          </p:cNvPr>
          <p:cNvSpPr>
            <a:spLocks noGrp="1"/>
          </p:cNvSpPr>
          <p:nvPr>
            <p:ph idx="1"/>
          </p:nvPr>
        </p:nvSpPr>
        <p:spPr/>
        <p:txBody>
          <a:bodyPr/>
          <a:lstStyle/>
          <a:p>
            <a:endParaRPr lang="en-US"/>
          </a:p>
        </p:txBody>
      </p:sp>
      <p:pic>
        <p:nvPicPr>
          <p:cNvPr id="4" name="slide4" descr="Bump Chart; Avg. Rank Variation">
            <a:extLst>
              <a:ext uri="{FF2B5EF4-FFF2-40B4-BE49-F238E27FC236}">
                <a16:creationId xmlns:a16="http://schemas.microsoft.com/office/drawing/2014/main" id="{CB658774-68CB-D54D-BF69-257FF846C8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00668" y="1186412"/>
            <a:ext cx="10064240" cy="5036589"/>
          </a:xfrm>
          <a:prstGeom prst="rect">
            <a:avLst/>
          </a:prstGeom>
        </p:spPr>
      </p:pic>
    </p:spTree>
    <p:extLst>
      <p:ext uri="{BB962C8B-B14F-4D97-AF65-F5344CB8AC3E}">
        <p14:creationId xmlns:p14="http://schemas.microsoft.com/office/powerpoint/2010/main" val="38636822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4BB5A-D30C-5CF3-7972-A7FB836816AC}"/>
              </a:ext>
            </a:extLst>
          </p:cNvPr>
          <p:cNvSpPr>
            <a:spLocks noGrp="1"/>
          </p:cNvSpPr>
          <p:nvPr>
            <p:ph type="title"/>
          </p:nvPr>
        </p:nvSpPr>
        <p:spPr/>
        <p:txBody>
          <a:bodyPr/>
          <a:lstStyle/>
          <a:p>
            <a:pPr algn="ctr"/>
            <a:r>
              <a:rPr lang="en-US" sz="2000" b="1" i="0" dirty="0">
                <a:solidFill>
                  <a:schemeClr val="bg1"/>
                </a:solidFill>
                <a:effectLst/>
                <a:latin typeface="+mj-lt"/>
              </a:rPr>
              <a:t>Claim: Cloud &amp; Statistical Data Mining skills are consistently ranked higher among all the countries as shown by the positive skewness of their respective boxplots</a:t>
            </a:r>
            <a:endParaRPr lang="en-US" sz="2000" b="1" dirty="0">
              <a:solidFill>
                <a:schemeClr val="bg1"/>
              </a:solidFill>
              <a:latin typeface="+mj-lt"/>
            </a:endParaRPr>
          </a:p>
        </p:txBody>
      </p:sp>
      <p:pic>
        <p:nvPicPr>
          <p:cNvPr id="6" name="slide7" descr="Average Skill Rank Variation">
            <a:extLst>
              <a:ext uri="{FF2B5EF4-FFF2-40B4-BE49-F238E27FC236}">
                <a16:creationId xmlns:a16="http://schemas.microsoft.com/office/drawing/2014/main" id="{C7D556B1-0C6E-6734-5EDB-2007A91FDC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53803" y="940158"/>
            <a:ext cx="8469115" cy="5869074"/>
          </a:xfrm>
          <a:prstGeom prst="rect">
            <a:avLst/>
          </a:prstGeom>
        </p:spPr>
      </p:pic>
    </p:spTree>
    <p:extLst>
      <p:ext uri="{BB962C8B-B14F-4D97-AF65-F5344CB8AC3E}">
        <p14:creationId xmlns:p14="http://schemas.microsoft.com/office/powerpoint/2010/main" val="24820181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E6AC5-C1BA-45A3-84FA-5EBD6C46A09A}"/>
              </a:ext>
            </a:extLst>
          </p:cNvPr>
          <p:cNvSpPr>
            <a:spLocks noGrp="1"/>
          </p:cNvSpPr>
          <p:nvPr>
            <p:ph type="title"/>
          </p:nvPr>
        </p:nvSpPr>
        <p:spPr>
          <a:xfrm>
            <a:off x="1057790" y="180304"/>
            <a:ext cx="10064239" cy="615867"/>
          </a:xfrm>
        </p:spPr>
        <p:txBody>
          <a:bodyPr/>
          <a:lstStyle/>
          <a:p>
            <a:pPr algn="ctr"/>
            <a:r>
              <a:rPr lang="en-US" sz="2400" b="1" dirty="0">
                <a:latin typeface="+mj-lt"/>
              </a:rPr>
              <a:t>Deceptive Visualization</a:t>
            </a:r>
          </a:p>
        </p:txBody>
      </p:sp>
      <p:sp>
        <p:nvSpPr>
          <p:cNvPr id="3" name="Content Placeholder 2">
            <a:extLst>
              <a:ext uri="{FF2B5EF4-FFF2-40B4-BE49-F238E27FC236}">
                <a16:creationId xmlns:a16="http://schemas.microsoft.com/office/drawing/2014/main" id="{6037C698-2658-F592-7A26-93E6670DA272}"/>
              </a:ext>
            </a:extLst>
          </p:cNvPr>
          <p:cNvSpPr>
            <a:spLocks noGrp="1"/>
          </p:cNvSpPr>
          <p:nvPr>
            <p:ph idx="1"/>
          </p:nvPr>
        </p:nvSpPr>
        <p:spPr>
          <a:xfrm>
            <a:off x="1200667" y="1059274"/>
            <a:ext cx="9778483" cy="4990588"/>
          </a:xfrm>
        </p:spPr>
        <p:txBody>
          <a:bodyPr/>
          <a:lstStyle/>
          <a:p>
            <a:pPr algn="just">
              <a:lnSpc>
                <a:spcPct val="150000"/>
              </a:lnSpc>
              <a:buFont typeface="Wingdings" pitchFamily="2" charset="2"/>
              <a:buChar char="§"/>
            </a:pPr>
            <a:r>
              <a:rPr lang="en-US" sz="1600" dirty="0">
                <a:effectLst/>
                <a:latin typeface="+mn-lt"/>
              </a:rPr>
              <a:t>The objective of this project is to create a data visualization that purposefully distorts the data or deceives</a:t>
            </a:r>
            <a:r>
              <a:rPr lang="en-US" sz="1600" dirty="0">
                <a:latin typeface="+mn-lt"/>
              </a:rPr>
              <a:t> </a:t>
            </a:r>
            <a:r>
              <a:rPr lang="en-US" sz="1600" dirty="0">
                <a:effectLst/>
                <a:latin typeface="+mn-lt"/>
              </a:rPr>
              <a:t>the reader. You start with an existing data visualization and develop a deceptive version of it. You may</a:t>
            </a:r>
            <a:r>
              <a:rPr lang="en-US" sz="1600" dirty="0">
                <a:latin typeface="+mn-lt"/>
              </a:rPr>
              <a:t> </a:t>
            </a:r>
            <a:r>
              <a:rPr lang="en-US" sz="1600" dirty="0">
                <a:effectLst/>
                <a:latin typeface="+mn-lt"/>
              </a:rPr>
              <a:t>not alter the data. The purpose of this project is for you to experience and realize the ethical implications</a:t>
            </a:r>
            <a:r>
              <a:rPr lang="en-US" sz="1600" dirty="0">
                <a:latin typeface="+mn-lt"/>
              </a:rPr>
              <a:t> </a:t>
            </a:r>
            <a:r>
              <a:rPr lang="en-US" sz="1600" dirty="0">
                <a:effectLst/>
                <a:latin typeface="+mn-lt"/>
              </a:rPr>
              <a:t>of design decisions during the development of data visualizations.</a:t>
            </a:r>
          </a:p>
          <a:p>
            <a:pPr>
              <a:lnSpc>
                <a:spcPct val="150000"/>
              </a:lnSpc>
              <a:buFont typeface="Wingdings" pitchFamily="2" charset="2"/>
              <a:buChar char="§"/>
            </a:pPr>
            <a:r>
              <a:rPr lang="en-US" sz="1800" b="1" i="0" u="sng" dirty="0">
                <a:solidFill>
                  <a:srgbClr val="030327"/>
                </a:solidFill>
                <a:effectLst/>
                <a:highlight>
                  <a:srgbClr val="FFFFFF"/>
                </a:highlight>
                <a:latin typeface="+mj-lt"/>
              </a:rPr>
              <a:t>Truncating y-axis in graphs:</a:t>
            </a:r>
            <a:r>
              <a:rPr lang="en-US" sz="1800" b="1" i="0" dirty="0">
                <a:solidFill>
                  <a:srgbClr val="030327"/>
                </a:solidFill>
                <a:effectLst/>
                <a:highlight>
                  <a:srgbClr val="FFFFFF"/>
                </a:highlight>
                <a:latin typeface="+mj-lt"/>
              </a:rPr>
              <a:t> </a:t>
            </a:r>
            <a:r>
              <a:rPr lang="en-US" sz="1600" b="0" i="0" dirty="0">
                <a:solidFill>
                  <a:srgbClr val="030327"/>
                </a:solidFill>
                <a:effectLst/>
                <a:highlight>
                  <a:srgbClr val="FFFFFF"/>
                </a:highlight>
                <a:latin typeface="+mn-lt"/>
              </a:rPr>
              <a:t>A very common misleading data visualization example is changing the value of the y-axis’s starting point from zero to any other number. This blows up the differences when comparing data:</a:t>
            </a:r>
          </a:p>
          <a:p>
            <a:pPr>
              <a:lnSpc>
                <a:spcPct val="150000"/>
              </a:lnSpc>
            </a:pPr>
            <a:endParaRPr lang="en-US" sz="1600" dirty="0">
              <a:solidFill>
                <a:srgbClr val="030327"/>
              </a:solidFill>
              <a:highlight>
                <a:srgbClr val="FFFFFF"/>
              </a:highlight>
              <a:latin typeface="+mn-lt"/>
            </a:endParaRPr>
          </a:p>
        </p:txBody>
      </p:sp>
      <p:pic>
        <p:nvPicPr>
          <p:cNvPr id="5" name="Picture 4" descr="A graph of a bar graph&#10;&#10;Description automatically generated with medium confidence">
            <a:extLst>
              <a:ext uri="{FF2B5EF4-FFF2-40B4-BE49-F238E27FC236}">
                <a16:creationId xmlns:a16="http://schemas.microsoft.com/office/drawing/2014/main" id="{455ECAFF-A453-A4F7-9C3F-57F663EAC3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9651" y="3554569"/>
            <a:ext cx="5244048" cy="2758396"/>
          </a:xfrm>
          <a:prstGeom prst="rect">
            <a:avLst/>
          </a:prstGeom>
        </p:spPr>
      </p:pic>
      <p:pic>
        <p:nvPicPr>
          <p:cNvPr id="7" name="Picture 6" descr="A graph of blue bars&#10;&#10;Description automatically generated with medium confidence">
            <a:extLst>
              <a:ext uri="{FF2B5EF4-FFF2-40B4-BE49-F238E27FC236}">
                <a16:creationId xmlns:a16="http://schemas.microsoft.com/office/drawing/2014/main" id="{D6FB820B-5A77-897D-ED8C-C9BEA868883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42953" y="3554568"/>
            <a:ext cx="5566973" cy="3123128"/>
          </a:xfrm>
          <a:prstGeom prst="rect">
            <a:avLst/>
          </a:prstGeom>
        </p:spPr>
      </p:pic>
    </p:spTree>
    <p:extLst>
      <p:ext uri="{BB962C8B-B14F-4D97-AF65-F5344CB8AC3E}">
        <p14:creationId xmlns:p14="http://schemas.microsoft.com/office/powerpoint/2010/main" val="31110467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C08F4-3317-EA63-BD67-5FED10C92822}"/>
              </a:ext>
            </a:extLst>
          </p:cNvPr>
          <p:cNvSpPr>
            <a:spLocks noGrp="1"/>
          </p:cNvSpPr>
          <p:nvPr>
            <p:ph type="title"/>
          </p:nvPr>
        </p:nvSpPr>
        <p:spPr>
          <a:xfrm>
            <a:off x="1057790" y="141668"/>
            <a:ext cx="10064239" cy="654503"/>
          </a:xfrm>
        </p:spPr>
        <p:txBody>
          <a:bodyPr/>
          <a:lstStyle/>
          <a:p>
            <a:pPr algn="ctr"/>
            <a:r>
              <a:rPr lang="en-US" sz="2800" b="1" dirty="0">
                <a:latin typeface="+mj-lt"/>
              </a:rPr>
              <a:t>Deceptive Visualization</a:t>
            </a:r>
            <a:endParaRPr lang="en-US" sz="2800" dirty="0"/>
          </a:p>
        </p:txBody>
      </p:sp>
      <p:pic>
        <p:nvPicPr>
          <p:cNvPr id="5" name="Content Placeholder 4" descr="A graph showing the number of degrees&#10;&#10;Description automatically generated">
            <a:extLst>
              <a:ext uri="{FF2B5EF4-FFF2-40B4-BE49-F238E27FC236}">
                <a16:creationId xmlns:a16="http://schemas.microsoft.com/office/drawing/2014/main" id="{9D623BB6-FCAB-EF52-FDAB-DC1930F9FB95}"/>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15910" y="2654049"/>
            <a:ext cx="5782262" cy="3643720"/>
          </a:xfrm>
        </p:spPr>
      </p:pic>
      <p:pic>
        <p:nvPicPr>
          <p:cNvPr id="7" name="Picture 6" descr="A blue line graph with text&#10;&#10;Description automatically generated">
            <a:extLst>
              <a:ext uri="{FF2B5EF4-FFF2-40B4-BE49-F238E27FC236}">
                <a16:creationId xmlns:a16="http://schemas.microsoft.com/office/drawing/2014/main" id="{29B8A15C-C434-1B62-F3B5-6933E25F042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77566" y="2654050"/>
            <a:ext cx="5898524" cy="3836902"/>
          </a:xfrm>
          <a:prstGeom prst="rect">
            <a:avLst/>
          </a:prstGeom>
        </p:spPr>
      </p:pic>
      <p:sp>
        <p:nvSpPr>
          <p:cNvPr id="9" name="TextBox 8">
            <a:extLst>
              <a:ext uri="{FF2B5EF4-FFF2-40B4-BE49-F238E27FC236}">
                <a16:creationId xmlns:a16="http://schemas.microsoft.com/office/drawing/2014/main" id="{2536DDF9-646E-4DD6-86C3-6A5E12477519}"/>
              </a:ext>
            </a:extLst>
          </p:cNvPr>
          <p:cNvSpPr txBox="1"/>
          <p:nvPr/>
        </p:nvSpPr>
        <p:spPr>
          <a:xfrm>
            <a:off x="730876" y="1122539"/>
            <a:ext cx="10834352" cy="1531510"/>
          </a:xfrm>
          <a:prstGeom prst="rect">
            <a:avLst/>
          </a:prstGeom>
          <a:noFill/>
        </p:spPr>
        <p:txBody>
          <a:bodyPr wrap="square">
            <a:spAutoFit/>
          </a:bodyPr>
          <a:lstStyle/>
          <a:p>
            <a:pPr algn="l">
              <a:lnSpc>
                <a:spcPct val="150000"/>
              </a:lnSpc>
            </a:pPr>
            <a:r>
              <a:rPr lang="en-US" sz="1600" b="1" i="0" u="sng" dirty="0">
                <a:solidFill>
                  <a:srgbClr val="030327"/>
                </a:solidFill>
                <a:effectLst/>
                <a:highlight>
                  <a:srgbClr val="FFFFFF"/>
                </a:highlight>
              </a:rPr>
              <a:t>Improper extraction – Cherry Picking: </a:t>
            </a:r>
            <a:r>
              <a:rPr lang="en-US" sz="1600" b="0" i="0" dirty="0">
                <a:solidFill>
                  <a:srgbClr val="030327"/>
                </a:solidFill>
                <a:effectLst/>
                <a:highlight>
                  <a:srgbClr val="FFFFFF"/>
                </a:highlight>
              </a:rPr>
              <a:t>The graph below (left) is a good misleading data visualization example. This graph shows the average global temperature from 1997 to 2012. The goal of this graph is to prove that global warming is not happening by not looking at the previous data. The chart on the right shows the average temperatures from 1900 to 2020, showing a clear increase in global temperatures.</a:t>
            </a:r>
            <a:endParaRPr lang="en-US" sz="1600" b="1" i="0" u="sng" dirty="0">
              <a:solidFill>
                <a:srgbClr val="030327"/>
              </a:solidFill>
              <a:effectLst/>
              <a:highlight>
                <a:srgbClr val="FFFFFF"/>
              </a:highlight>
            </a:endParaRPr>
          </a:p>
        </p:txBody>
      </p:sp>
    </p:spTree>
    <p:extLst>
      <p:ext uri="{BB962C8B-B14F-4D97-AF65-F5344CB8AC3E}">
        <p14:creationId xmlns:p14="http://schemas.microsoft.com/office/powerpoint/2010/main" val="8006016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69D24-05AA-1BB8-4914-BF9515B941D8}"/>
              </a:ext>
            </a:extLst>
          </p:cNvPr>
          <p:cNvSpPr>
            <a:spLocks noGrp="1"/>
          </p:cNvSpPr>
          <p:nvPr>
            <p:ph type="title"/>
          </p:nvPr>
        </p:nvSpPr>
        <p:spPr/>
        <p:txBody>
          <a:bodyPr/>
          <a:lstStyle/>
          <a:p>
            <a:pPr algn="ctr"/>
            <a:r>
              <a:rPr lang="en-US" sz="2800" b="1" dirty="0">
                <a:latin typeface="+mj-lt"/>
              </a:rPr>
              <a:t>Deceptive Visualization</a:t>
            </a:r>
            <a:endParaRPr lang="en-US" sz="2800" dirty="0"/>
          </a:p>
        </p:txBody>
      </p:sp>
      <p:sp>
        <p:nvSpPr>
          <p:cNvPr id="3" name="Content Placeholder 2">
            <a:extLst>
              <a:ext uri="{FF2B5EF4-FFF2-40B4-BE49-F238E27FC236}">
                <a16:creationId xmlns:a16="http://schemas.microsoft.com/office/drawing/2014/main" id="{CA17E80F-B865-4472-81BA-618ED53061D5}"/>
              </a:ext>
            </a:extLst>
          </p:cNvPr>
          <p:cNvSpPr>
            <a:spLocks noGrp="1"/>
          </p:cNvSpPr>
          <p:nvPr>
            <p:ph idx="1"/>
          </p:nvPr>
        </p:nvSpPr>
        <p:spPr>
          <a:xfrm>
            <a:off x="1200668" y="1056068"/>
            <a:ext cx="9778483" cy="5166933"/>
          </a:xfrm>
        </p:spPr>
        <p:txBody>
          <a:bodyPr/>
          <a:lstStyle/>
          <a:p>
            <a:pPr>
              <a:buFont typeface="Wingdings" pitchFamily="2" charset="2"/>
              <a:buChar char="§"/>
            </a:pPr>
            <a:r>
              <a:rPr lang="en-US" sz="1600" b="1" i="1" u="sng" dirty="0">
                <a:latin typeface="+mj-lt"/>
              </a:rPr>
              <a:t>Using wrong chart type: </a:t>
            </a:r>
            <a:endParaRPr lang="en-US" sz="1400" b="1" i="1" u="sng" dirty="0">
              <a:latin typeface="+mj-lt"/>
            </a:endParaRPr>
          </a:p>
          <a:p>
            <a:pPr lvl="1">
              <a:lnSpc>
                <a:spcPct val="150000"/>
              </a:lnSpc>
              <a:buFont typeface="Wingdings" pitchFamily="2" charset="2"/>
              <a:buChar char="Ø"/>
            </a:pPr>
            <a:r>
              <a:rPr lang="en-US" sz="1600" b="0" i="0" dirty="0">
                <a:solidFill>
                  <a:srgbClr val="333333"/>
                </a:solidFill>
                <a:effectLst/>
                <a:highlight>
                  <a:srgbClr val="FFFFFF"/>
                </a:highlight>
                <a:latin typeface="+mn-lt"/>
              </a:rPr>
              <a:t>Take into account your stakeholder preferences, expertise levels, and communication styles. </a:t>
            </a:r>
          </a:p>
          <a:p>
            <a:pPr lvl="1">
              <a:lnSpc>
                <a:spcPct val="150000"/>
              </a:lnSpc>
              <a:buFont typeface="Wingdings" pitchFamily="2" charset="2"/>
              <a:buChar char="Ø"/>
            </a:pPr>
            <a:r>
              <a:rPr lang="en-US" sz="1600" b="0" i="0" dirty="0">
                <a:solidFill>
                  <a:srgbClr val="333333"/>
                </a:solidFill>
                <a:effectLst/>
                <a:highlight>
                  <a:srgbClr val="FFFFFF"/>
                </a:highlight>
                <a:latin typeface="+mn-lt"/>
              </a:rPr>
              <a:t>Study the form and function of each chart type.</a:t>
            </a:r>
          </a:p>
          <a:p>
            <a:pPr lvl="1">
              <a:lnSpc>
                <a:spcPct val="150000"/>
              </a:lnSpc>
              <a:buFont typeface="Wingdings" pitchFamily="2" charset="2"/>
              <a:buChar char="Ø"/>
            </a:pPr>
            <a:r>
              <a:rPr lang="en-US" sz="1600" b="0" i="0" dirty="0">
                <a:solidFill>
                  <a:srgbClr val="333333"/>
                </a:solidFill>
                <a:effectLst/>
                <a:highlight>
                  <a:srgbClr val="FFFFFF"/>
                </a:highlight>
                <a:latin typeface="+mn-lt"/>
              </a:rPr>
              <a:t>Ask yourself whether the chart or graph serves a distinct purpose. </a:t>
            </a:r>
          </a:p>
          <a:p>
            <a:pPr lvl="1">
              <a:lnSpc>
                <a:spcPct val="150000"/>
              </a:lnSpc>
              <a:buFont typeface="Wingdings" pitchFamily="2" charset="2"/>
              <a:buChar char="Ø"/>
            </a:pPr>
            <a:r>
              <a:rPr lang="en-US" sz="1600" b="0" i="0" dirty="0">
                <a:solidFill>
                  <a:srgbClr val="333333"/>
                </a:solidFill>
                <a:effectLst/>
                <a:highlight>
                  <a:srgbClr val="FFFFFF"/>
                </a:highlight>
                <a:latin typeface="+mn-lt"/>
              </a:rPr>
              <a:t>Think about what message you want to convey. </a:t>
            </a:r>
          </a:p>
          <a:p>
            <a:pPr marL="0" indent="0">
              <a:buNone/>
            </a:pPr>
            <a:endParaRPr lang="en-US" sz="1600" u="sng" dirty="0">
              <a:latin typeface="+mj-lt"/>
            </a:endParaRPr>
          </a:p>
        </p:txBody>
      </p:sp>
      <p:pic>
        <p:nvPicPr>
          <p:cNvPr id="5" name="Picture 4" descr="A graph of a pie chart&#10;&#10;Description automatically generated with medium confidence">
            <a:extLst>
              <a:ext uri="{FF2B5EF4-FFF2-40B4-BE49-F238E27FC236}">
                <a16:creationId xmlns:a16="http://schemas.microsoft.com/office/drawing/2014/main" id="{7A3ECDC4-8BB6-4EAE-F855-30D79CF7C1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500" y="3124759"/>
            <a:ext cx="6357421" cy="3098242"/>
          </a:xfrm>
          <a:prstGeom prst="rect">
            <a:avLst/>
          </a:prstGeom>
        </p:spPr>
      </p:pic>
      <p:pic>
        <p:nvPicPr>
          <p:cNvPr id="7" name="Picture 6" descr="A graph and chart with numbers&#10;&#10;Description automatically generated with medium confidence">
            <a:extLst>
              <a:ext uri="{FF2B5EF4-FFF2-40B4-BE49-F238E27FC236}">
                <a16:creationId xmlns:a16="http://schemas.microsoft.com/office/drawing/2014/main" id="{28DE2EF0-5819-6F88-DC45-FA8424C585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74287" y="3124759"/>
            <a:ext cx="5417713" cy="3198845"/>
          </a:xfrm>
          <a:prstGeom prst="rect">
            <a:avLst/>
          </a:prstGeom>
        </p:spPr>
      </p:pic>
    </p:spTree>
    <p:extLst>
      <p:ext uri="{BB962C8B-B14F-4D97-AF65-F5344CB8AC3E}">
        <p14:creationId xmlns:p14="http://schemas.microsoft.com/office/powerpoint/2010/main" val="9939399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E32B5-2638-1AB9-795C-52056B5A553D}"/>
              </a:ext>
            </a:extLst>
          </p:cNvPr>
          <p:cNvSpPr>
            <a:spLocks noGrp="1"/>
          </p:cNvSpPr>
          <p:nvPr>
            <p:ph type="title"/>
          </p:nvPr>
        </p:nvSpPr>
        <p:spPr>
          <a:xfrm>
            <a:off x="1057790" y="141668"/>
            <a:ext cx="10064239" cy="654503"/>
          </a:xfrm>
        </p:spPr>
        <p:txBody>
          <a:bodyPr/>
          <a:lstStyle/>
          <a:p>
            <a:pPr algn="ctr"/>
            <a:r>
              <a:rPr lang="en-US" sz="2400" b="1" dirty="0">
                <a:latin typeface="+mj-lt"/>
              </a:rPr>
              <a:t>Australia Gender Pay Gap</a:t>
            </a:r>
          </a:p>
        </p:txBody>
      </p:sp>
      <p:sp>
        <p:nvSpPr>
          <p:cNvPr id="3" name="Content Placeholder 2">
            <a:extLst>
              <a:ext uri="{FF2B5EF4-FFF2-40B4-BE49-F238E27FC236}">
                <a16:creationId xmlns:a16="http://schemas.microsoft.com/office/drawing/2014/main" id="{6CE1AF82-BB8D-9F71-9E43-541F301CA1D3}"/>
              </a:ext>
            </a:extLst>
          </p:cNvPr>
          <p:cNvSpPr>
            <a:spLocks noGrp="1"/>
          </p:cNvSpPr>
          <p:nvPr>
            <p:ph idx="1"/>
          </p:nvPr>
        </p:nvSpPr>
        <p:spPr>
          <a:xfrm>
            <a:off x="1200667" y="933706"/>
            <a:ext cx="9778483" cy="4990588"/>
          </a:xfrm>
        </p:spPr>
        <p:txBody>
          <a:bodyPr/>
          <a:lstStyle/>
          <a:p>
            <a:pPr algn="just">
              <a:lnSpc>
                <a:spcPct val="150000"/>
              </a:lnSpc>
              <a:buFont typeface="Wingdings" pitchFamily="2" charset="2"/>
              <a:buChar char="§"/>
            </a:pPr>
            <a:r>
              <a:rPr lang="en-US" sz="1500" b="1" i="1" dirty="0">
                <a:solidFill>
                  <a:srgbClr val="1F2328"/>
                </a:solidFill>
                <a:effectLst/>
                <a:highlight>
                  <a:srgbClr val="FFFFFF"/>
                </a:highlight>
                <a:latin typeface="+mn-lt"/>
              </a:rPr>
              <a:t>Our main claim is that “Australia’s top 50 jobs pay Men more than Women”. </a:t>
            </a:r>
            <a:r>
              <a:rPr lang="en-US" sz="1500" b="0" i="0" dirty="0">
                <a:solidFill>
                  <a:srgbClr val="1F2328"/>
                </a:solidFill>
                <a:effectLst/>
                <a:highlight>
                  <a:srgbClr val="FFFFFF"/>
                </a:highlight>
                <a:latin typeface="+mn-lt"/>
              </a:rPr>
              <a:t>We analyzed that top paying jobs such as Neurosurgery, Ophthalmology and Internal Medicine pay men more than woman even though women are competitively qualified and capable to perform equally well.</a:t>
            </a:r>
            <a:endParaRPr lang="en-US" sz="1500" b="1" i="1" u="sng" dirty="0">
              <a:latin typeface="+mn-lt"/>
            </a:endParaRPr>
          </a:p>
          <a:p>
            <a:pPr algn="just">
              <a:lnSpc>
                <a:spcPct val="150000"/>
              </a:lnSpc>
              <a:buFont typeface="Wingdings" pitchFamily="2" charset="2"/>
              <a:buChar char="§"/>
            </a:pPr>
            <a:r>
              <a:rPr lang="en-US" sz="1500" b="1" i="1" u="sng" dirty="0">
                <a:latin typeface="+mn-lt"/>
              </a:rPr>
              <a:t>Dataset description:</a:t>
            </a:r>
            <a:endParaRPr lang="en-US" sz="1500" b="0" i="0" dirty="0">
              <a:solidFill>
                <a:srgbClr val="1F2328"/>
              </a:solidFill>
              <a:effectLst/>
              <a:latin typeface="+mn-lt"/>
            </a:endParaRPr>
          </a:p>
          <a:p>
            <a:pPr lvl="1" algn="just">
              <a:lnSpc>
                <a:spcPct val="150000"/>
              </a:lnSpc>
              <a:buFont typeface="Wingdings" pitchFamily="2" charset="2"/>
              <a:buChar char="Ø"/>
            </a:pPr>
            <a:r>
              <a:rPr lang="en-US" sz="1500" b="0" i="0" dirty="0">
                <a:solidFill>
                  <a:srgbClr val="1F2328"/>
                </a:solidFill>
                <a:effectLst/>
                <a:latin typeface="+mn-lt"/>
              </a:rPr>
              <a:t>The dataset is provided by the Australian government for over 1,000 related occupations and the respective salaries for Men and Women under each occupation. The occupations are ranked from 1, Neurosurgery being the highest paid profession and 1104 being the lowest paid. The dataset has 5 columns namely, Gender Rank; which ranks every profession differently for Men and Women, Occupation name, Gender, Number of Individuals in each profession, and </a:t>
            </a:r>
            <a:r>
              <a:rPr lang="en-US" sz="1500" dirty="0">
                <a:solidFill>
                  <a:srgbClr val="1F2328"/>
                </a:solidFill>
                <a:latin typeface="+mn-lt"/>
              </a:rPr>
              <a:t>a</a:t>
            </a:r>
            <a:r>
              <a:rPr lang="en-US" sz="1500" b="0" i="0" dirty="0">
                <a:solidFill>
                  <a:srgbClr val="1F2328"/>
                </a:solidFill>
                <a:effectLst/>
                <a:latin typeface="+mn-lt"/>
              </a:rPr>
              <a:t>verage </a:t>
            </a:r>
            <a:r>
              <a:rPr lang="en-US" sz="1500" dirty="0">
                <a:solidFill>
                  <a:srgbClr val="1F2328"/>
                </a:solidFill>
                <a:latin typeface="+mn-lt"/>
              </a:rPr>
              <a:t>t</a:t>
            </a:r>
            <a:r>
              <a:rPr lang="en-US" sz="1500" b="0" i="0" dirty="0">
                <a:solidFill>
                  <a:srgbClr val="1F2328"/>
                </a:solidFill>
                <a:effectLst/>
                <a:latin typeface="+mn-lt"/>
              </a:rPr>
              <a:t>axable Income with the occupation and gender. </a:t>
            </a:r>
            <a:endParaRPr lang="en-US" sz="1500" dirty="0">
              <a:solidFill>
                <a:srgbClr val="1F2328"/>
              </a:solidFill>
              <a:latin typeface="+mn-lt"/>
            </a:endParaRPr>
          </a:p>
          <a:p>
            <a:pPr algn="just">
              <a:lnSpc>
                <a:spcPct val="150000"/>
              </a:lnSpc>
              <a:buFont typeface="Wingdings" pitchFamily="2" charset="2"/>
              <a:buChar char="§"/>
            </a:pPr>
            <a:r>
              <a:rPr lang="en-US" sz="1500" b="0" i="0" dirty="0">
                <a:solidFill>
                  <a:srgbClr val="1F2328"/>
                </a:solidFill>
                <a:effectLst/>
                <a:highlight>
                  <a:srgbClr val="FFFFFF"/>
                </a:highlight>
                <a:latin typeface="+mn-lt"/>
              </a:rPr>
              <a:t>This project is aimed at creating two contradictory Tableau Visualizations using a selected dataset on a contentious and debatable topic. Initially, we will develop a visualization that conforms to our main claim and then by incorporating external data in the existing dataset using Python, we will create a </a:t>
            </a:r>
            <a:r>
              <a:rPr lang="en-US" sz="1500" b="1" i="0" dirty="0">
                <a:solidFill>
                  <a:srgbClr val="1F2328"/>
                </a:solidFill>
                <a:effectLst/>
                <a:highlight>
                  <a:srgbClr val="FFFFFF"/>
                </a:highlight>
                <a:latin typeface="+mn-lt"/>
              </a:rPr>
              <a:t>rebuttal</a:t>
            </a:r>
            <a:r>
              <a:rPr lang="en-US" sz="1500" b="0" i="0" dirty="0">
                <a:solidFill>
                  <a:srgbClr val="1F2328"/>
                </a:solidFill>
                <a:effectLst/>
                <a:highlight>
                  <a:srgbClr val="FFFFFF"/>
                </a:highlight>
                <a:latin typeface="+mn-lt"/>
              </a:rPr>
              <a:t> Tableau visualization that would refute our original claim by providing a legitimate and valid arguments, claims and warrants</a:t>
            </a:r>
            <a:endParaRPr lang="en-US" sz="1500" b="0" i="0" dirty="0">
              <a:solidFill>
                <a:srgbClr val="1F2328"/>
              </a:solidFill>
              <a:effectLst/>
              <a:latin typeface="+mn-lt"/>
            </a:endParaRPr>
          </a:p>
          <a:p>
            <a:pPr algn="just">
              <a:lnSpc>
                <a:spcPct val="150000"/>
              </a:lnSpc>
              <a:buFont typeface="Wingdings" pitchFamily="2" charset="2"/>
              <a:buChar char="Ø"/>
            </a:pPr>
            <a:r>
              <a:rPr lang="en-US" sz="1666" b="0" i="0" dirty="0">
                <a:solidFill>
                  <a:srgbClr val="1F2328"/>
                </a:solidFill>
                <a:effectLst/>
                <a:latin typeface="+mn-lt"/>
                <a:hlinkClick r:id="rId2"/>
              </a:rPr>
              <a:t>https://github.com/sultanadeel/Australia-s_Gender_PayGap</a:t>
            </a:r>
            <a:endParaRPr lang="en-US" sz="1100" dirty="0">
              <a:solidFill>
                <a:srgbClr val="1F2328"/>
              </a:solidFill>
              <a:latin typeface="+mn-lt"/>
            </a:endParaRPr>
          </a:p>
          <a:p>
            <a:pPr algn="just">
              <a:lnSpc>
                <a:spcPct val="150000"/>
              </a:lnSpc>
              <a:buFont typeface="Wingdings" pitchFamily="2" charset="2"/>
              <a:buChar char="Ø"/>
            </a:pPr>
            <a:endParaRPr lang="en-US" sz="1666" b="0" i="0" dirty="0">
              <a:solidFill>
                <a:srgbClr val="1F2328"/>
              </a:solidFill>
              <a:effectLst/>
              <a:latin typeface="+mn-lt"/>
            </a:endParaRPr>
          </a:p>
          <a:p>
            <a:pPr marL="609585" lvl="1" indent="0" algn="just">
              <a:lnSpc>
                <a:spcPct val="150000"/>
              </a:lnSpc>
              <a:buNone/>
            </a:pPr>
            <a:endParaRPr lang="en-US" sz="1400" b="0" i="0" dirty="0">
              <a:solidFill>
                <a:srgbClr val="1F2328"/>
              </a:solidFill>
              <a:effectLst/>
              <a:latin typeface="+mn-lt"/>
            </a:endParaRPr>
          </a:p>
          <a:p>
            <a:pPr lvl="1" algn="just">
              <a:lnSpc>
                <a:spcPct val="150000"/>
              </a:lnSpc>
              <a:buFont typeface="Wingdings" pitchFamily="2" charset="2"/>
              <a:buChar char="Ø"/>
            </a:pPr>
            <a:endParaRPr lang="en-US" sz="1200" dirty="0">
              <a:solidFill>
                <a:srgbClr val="1F2328"/>
              </a:solidFill>
              <a:latin typeface="+mn-lt"/>
            </a:endParaRPr>
          </a:p>
          <a:p>
            <a:pPr algn="just">
              <a:lnSpc>
                <a:spcPct val="150000"/>
              </a:lnSpc>
              <a:buFont typeface="Wingdings" pitchFamily="2" charset="2"/>
              <a:buChar char="§"/>
            </a:pPr>
            <a:endParaRPr lang="en-US" sz="1466" b="0" i="0" dirty="0">
              <a:solidFill>
                <a:srgbClr val="1F2328"/>
              </a:solidFill>
              <a:effectLst/>
              <a:latin typeface="+mn-lt"/>
            </a:endParaRPr>
          </a:p>
          <a:p>
            <a:pPr algn="just">
              <a:lnSpc>
                <a:spcPct val="150000"/>
              </a:lnSpc>
              <a:buFont typeface="Wingdings" pitchFamily="2" charset="2"/>
              <a:buChar char="§"/>
            </a:pPr>
            <a:endParaRPr lang="en-US" sz="1400" dirty="0">
              <a:latin typeface="+mn-lt"/>
            </a:endParaRPr>
          </a:p>
        </p:txBody>
      </p:sp>
    </p:spTree>
    <p:extLst>
      <p:ext uri="{BB962C8B-B14F-4D97-AF65-F5344CB8AC3E}">
        <p14:creationId xmlns:p14="http://schemas.microsoft.com/office/powerpoint/2010/main" val="21011096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0410D-664C-FF56-FCE9-B51A9C6DB798}"/>
              </a:ext>
            </a:extLst>
          </p:cNvPr>
          <p:cNvSpPr>
            <a:spLocks noGrp="1"/>
          </p:cNvSpPr>
          <p:nvPr>
            <p:ph type="title"/>
          </p:nvPr>
        </p:nvSpPr>
        <p:spPr>
          <a:xfrm>
            <a:off x="1057790" y="128789"/>
            <a:ext cx="10064239" cy="667382"/>
          </a:xfrm>
        </p:spPr>
        <p:txBody>
          <a:bodyPr/>
          <a:lstStyle/>
          <a:p>
            <a:pPr algn="ctr"/>
            <a:r>
              <a:rPr lang="en-US" sz="2400" b="1" dirty="0">
                <a:solidFill>
                  <a:schemeClr val="bg1"/>
                </a:solidFill>
                <a:latin typeface="+mj-lt"/>
              </a:rPr>
              <a:t>Claim: </a:t>
            </a:r>
            <a:r>
              <a:rPr lang="en-US" sz="2400" b="1" i="0" dirty="0">
                <a:solidFill>
                  <a:schemeClr val="bg1"/>
                </a:solidFill>
                <a:effectLst/>
                <a:latin typeface="+mj-lt"/>
              </a:rPr>
              <a:t>Male salaries in top professions in Australia are highly dispersed</a:t>
            </a:r>
            <a:br>
              <a:rPr lang="en-US" sz="2400" b="1" i="0" dirty="0">
                <a:solidFill>
                  <a:srgbClr val="1F2328"/>
                </a:solidFill>
                <a:effectLst/>
                <a:highlight>
                  <a:srgbClr val="FFFFFF"/>
                </a:highlight>
                <a:latin typeface="+mj-lt"/>
              </a:rPr>
            </a:br>
            <a:br>
              <a:rPr lang="en-US" sz="2400" b="1" i="0" dirty="0">
                <a:solidFill>
                  <a:srgbClr val="1F2328"/>
                </a:solidFill>
                <a:effectLst/>
                <a:highlight>
                  <a:srgbClr val="FFFFFF"/>
                </a:highlight>
                <a:latin typeface="+mj-lt"/>
              </a:rPr>
            </a:br>
            <a:br>
              <a:rPr lang="en-US" b="0" i="0" dirty="0">
                <a:solidFill>
                  <a:srgbClr val="1F2328"/>
                </a:solidFill>
                <a:effectLst/>
                <a:highlight>
                  <a:srgbClr val="FFFFFF"/>
                </a:highlight>
                <a:latin typeface="-apple-system"/>
              </a:rPr>
            </a:br>
            <a:endParaRPr lang="en-US" dirty="0"/>
          </a:p>
        </p:txBody>
      </p:sp>
      <p:pic>
        <p:nvPicPr>
          <p:cNvPr id="4" name="slide2" descr="Salary_Dispersion">
            <a:extLst>
              <a:ext uri="{FF2B5EF4-FFF2-40B4-BE49-F238E27FC236}">
                <a16:creationId xmlns:a16="http://schemas.microsoft.com/office/drawing/2014/main" id="{9EAFBC48-76E4-56D6-7E2C-7B9E0EB83CA8}"/>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016131" y="1120462"/>
            <a:ext cx="10806675" cy="5280338"/>
          </a:xfrm>
          <a:prstGeom prst="rect">
            <a:avLst/>
          </a:prstGeom>
        </p:spPr>
      </p:pic>
    </p:spTree>
    <p:extLst>
      <p:ext uri="{BB962C8B-B14F-4D97-AF65-F5344CB8AC3E}">
        <p14:creationId xmlns:p14="http://schemas.microsoft.com/office/powerpoint/2010/main" val="41589023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C4C-C0E1-CB55-AACB-3201257C9A1B}"/>
              </a:ext>
            </a:extLst>
          </p:cNvPr>
          <p:cNvSpPr>
            <a:spLocks noGrp="1"/>
          </p:cNvSpPr>
          <p:nvPr>
            <p:ph type="title"/>
          </p:nvPr>
        </p:nvSpPr>
        <p:spPr>
          <a:xfrm>
            <a:off x="1057790" y="173865"/>
            <a:ext cx="10064239" cy="622306"/>
          </a:xfrm>
        </p:spPr>
        <p:txBody>
          <a:bodyPr/>
          <a:lstStyle/>
          <a:p>
            <a:pPr algn="ctr"/>
            <a:r>
              <a:rPr lang="en-US" sz="2400" b="1" dirty="0">
                <a:solidFill>
                  <a:schemeClr val="bg1"/>
                </a:solidFill>
                <a:latin typeface="+mj-lt"/>
              </a:rPr>
              <a:t>Claim: Top Ranked professions pay men more than women in Australia</a:t>
            </a:r>
            <a:br>
              <a:rPr lang="en-US" sz="2400" b="1" i="0" dirty="0">
                <a:solidFill>
                  <a:srgbClr val="1F2328"/>
                </a:solidFill>
                <a:effectLst/>
                <a:highlight>
                  <a:srgbClr val="FFFFFF"/>
                </a:highlight>
                <a:latin typeface="+mj-lt"/>
              </a:rPr>
            </a:br>
            <a:br>
              <a:rPr lang="en-US" sz="3600" b="1" i="0" dirty="0">
                <a:solidFill>
                  <a:srgbClr val="1F2328"/>
                </a:solidFill>
                <a:effectLst/>
                <a:highlight>
                  <a:srgbClr val="FFFFFF"/>
                </a:highlight>
                <a:latin typeface="+mj-lt"/>
              </a:rPr>
            </a:br>
            <a:br>
              <a:rPr lang="en-US" b="0" i="0" dirty="0">
                <a:solidFill>
                  <a:srgbClr val="1F2328"/>
                </a:solidFill>
                <a:effectLst/>
                <a:highlight>
                  <a:srgbClr val="FFFFFF"/>
                </a:highlight>
                <a:latin typeface="-apple-system"/>
              </a:rPr>
            </a:br>
            <a:endParaRPr lang="en-US" dirty="0"/>
          </a:p>
        </p:txBody>
      </p:sp>
      <p:pic>
        <p:nvPicPr>
          <p:cNvPr id="4" name="slide3" descr="Bar_Char_MenWomen_Salary">
            <a:extLst>
              <a:ext uri="{FF2B5EF4-FFF2-40B4-BE49-F238E27FC236}">
                <a16:creationId xmlns:a16="http://schemas.microsoft.com/office/drawing/2014/main" id="{9DEF764F-F729-6FE2-EBCF-4949CD298E29}"/>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983345" y="998069"/>
            <a:ext cx="9504610" cy="5686066"/>
          </a:xfrm>
          <a:prstGeom prst="rect">
            <a:avLst/>
          </a:prstGeom>
        </p:spPr>
      </p:pic>
    </p:spTree>
    <p:extLst>
      <p:ext uri="{BB962C8B-B14F-4D97-AF65-F5344CB8AC3E}">
        <p14:creationId xmlns:p14="http://schemas.microsoft.com/office/powerpoint/2010/main" val="433204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42D88-B9A2-977A-5B82-FA23A977526E}"/>
              </a:ext>
            </a:extLst>
          </p:cNvPr>
          <p:cNvSpPr>
            <a:spLocks noGrp="1"/>
          </p:cNvSpPr>
          <p:nvPr>
            <p:ph type="title"/>
          </p:nvPr>
        </p:nvSpPr>
        <p:spPr/>
        <p:txBody>
          <a:bodyPr>
            <a:normAutofit/>
          </a:bodyPr>
          <a:lstStyle/>
          <a:p>
            <a:pPr algn="ctr"/>
            <a:r>
              <a:rPr lang="en-US" sz="2800" b="1" dirty="0">
                <a:latin typeface="+mj-lt"/>
              </a:rPr>
              <a:t>Disadvantages of data visualization</a:t>
            </a:r>
          </a:p>
        </p:txBody>
      </p:sp>
      <p:sp>
        <p:nvSpPr>
          <p:cNvPr id="3" name="Content Placeholder 2">
            <a:extLst>
              <a:ext uri="{FF2B5EF4-FFF2-40B4-BE49-F238E27FC236}">
                <a16:creationId xmlns:a16="http://schemas.microsoft.com/office/drawing/2014/main" id="{1DDC2B2E-7FB0-4916-C4CE-29950784E897}"/>
              </a:ext>
            </a:extLst>
          </p:cNvPr>
          <p:cNvSpPr>
            <a:spLocks noGrp="1"/>
          </p:cNvSpPr>
          <p:nvPr>
            <p:ph idx="1"/>
          </p:nvPr>
        </p:nvSpPr>
        <p:spPr>
          <a:xfrm>
            <a:off x="809297" y="1870841"/>
            <a:ext cx="7208929" cy="4618523"/>
          </a:xfrm>
        </p:spPr>
        <p:txBody>
          <a:bodyPr>
            <a:normAutofit/>
          </a:bodyPr>
          <a:lstStyle/>
          <a:p>
            <a:pPr>
              <a:lnSpc>
                <a:spcPct val="200000"/>
              </a:lnSpc>
            </a:pPr>
            <a:r>
              <a:rPr lang="en-US" sz="1600" dirty="0">
                <a:latin typeface="Calibri" panose="020F0502020204030204" pitchFamily="34" charset="0"/>
                <a:cs typeface="Calibri" panose="020F0502020204030204" pitchFamily="34" charset="0"/>
              </a:rPr>
              <a:t>W</a:t>
            </a:r>
            <a:r>
              <a:rPr lang="en-US" sz="1600" b="0" i="0" dirty="0">
                <a:effectLst/>
                <a:latin typeface="Calibri" panose="020F0502020204030204" pitchFamily="34" charset="0"/>
                <a:cs typeface="Calibri" panose="020F0502020204030204" pitchFamily="34" charset="0"/>
              </a:rPr>
              <a:t>hen viewing a visualization with many different datapoints, it’s easy to make an inaccurate assumption. Or sometimes the visualization is just designed wrong so that it’s biased or confusing.</a:t>
            </a:r>
          </a:p>
          <a:p>
            <a:pPr>
              <a:lnSpc>
                <a:spcPct val="200000"/>
              </a:lnSpc>
            </a:pPr>
            <a:r>
              <a:rPr lang="en-US" sz="1600" b="0" i="0" dirty="0">
                <a:effectLst/>
                <a:latin typeface="Calibri" panose="020F0502020204030204" pitchFamily="34" charset="0"/>
                <a:cs typeface="Calibri" panose="020F0502020204030204" pitchFamily="34" charset="0"/>
              </a:rPr>
              <a:t>Some other disadvantages include:</a:t>
            </a:r>
          </a:p>
          <a:p>
            <a:pPr lvl="1">
              <a:lnSpc>
                <a:spcPct val="200000"/>
              </a:lnSpc>
              <a:buFont typeface="Arial" panose="020B0604020202020204" pitchFamily="34" charset="0"/>
              <a:buChar char="•"/>
            </a:pPr>
            <a:r>
              <a:rPr lang="en-US" sz="1600" b="0" i="0" dirty="0">
                <a:effectLst/>
                <a:latin typeface="Calibri" panose="020F0502020204030204" pitchFamily="34" charset="0"/>
                <a:cs typeface="Calibri" panose="020F0502020204030204" pitchFamily="34" charset="0"/>
              </a:rPr>
              <a:t>Biased or inaccurate information.</a:t>
            </a:r>
          </a:p>
          <a:p>
            <a:pPr lvl="1">
              <a:lnSpc>
                <a:spcPct val="200000"/>
              </a:lnSpc>
              <a:buFont typeface="Arial" panose="020B0604020202020204" pitchFamily="34" charset="0"/>
              <a:buChar char="•"/>
            </a:pPr>
            <a:r>
              <a:rPr lang="en-US" sz="1600" b="0" i="0" dirty="0">
                <a:effectLst/>
                <a:latin typeface="Calibri" panose="020F0502020204030204" pitchFamily="34" charset="0"/>
                <a:cs typeface="Calibri" panose="020F0502020204030204" pitchFamily="34" charset="0"/>
              </a:rPr>
              <a:t>Correlation doesn’t always mean causation.</a:t>
            </a:r>
          </a:p>
          <a:p>
            <a:pPr lvl="1">
              <a:lnSpc>
                <a:spcPct val="200000"/>
              </a:lnSpc>
              <a:buFont typeface="Arial" panose="020B0604020202020204" pitchFamily="34" charset="0"/>
              <a:buChar char="•"/>
            </a:pPr>
            <a:r>
              <a:rPr lang="en-US" sz="1600" b="0" i="0" dirty="0">
                <a:effectLst/>
                <a:latin typeface="Calibri" panose="020F0502020204030204" pitchFamily="34" charset="0"/>
                <a:cs typeface="Calibri" panose="020F0502020204030204" pitchFamily="34" charset="0"/>
              </a:rPr>
              <a:t>Core messages can get lost in translation.</a:t>
            </a:r>
          </a:p>
          <a:p>
            <a:pPr lvl="1">
              <a:lnSpc>
                <a:spcPct val="200000"/>
              </a:lnSpc>
              <a:buFont typeface="Arial" panose="020B0604020202020204" pitchFamily="34" charset="0"/>
              <a:buChar char="•"/>
            </a:pPr>
            <a:r>
              <a:rPr lang="en-US" sz="1600" dirty="0">
                <a:latin typeface="Calibri" panose="020F0502020204030204" pitchFamily="34" charset="0"/>
                <a:cs typeface="Calibri" panose="020F0502020204030204" pitchFamily="34" charset="0"/>
              </a:rPr>
              <a:t>Data wrangling not done properly could lead to inaccuracy</a:t>
            </a:r>
            <a:endParaRPr lang="en-US" sz="1600" b="0" i="0" dirty="0">
              <a:effectLst/>
              <a:latin typeface="Calibri" panose="020F0502020204030204" pitchFamily="34" charset="0"/>
              <a:cs typeface="Calibri" panose="020F0502020204030204" pitchFamily="34" charset="0"/>
            </a:endParaRPr>
          </a:p>
          <a:p>
            <a:endParaRPr lang="en-US" dirty="0"/>
          </a:p>
        </p:txBody>
      </p:sp>
      <p:pic>
        <p:nvPicPr>
          <p:cNvPr id="2050" name="Picture 2" descr="3 Data Visualization Resources | Elmhurst University Blog">
            <a:extLst>
              <a:ext uri="{FF2B5EF4-FFF2-40B4-BE49-F238E27FC236}">
                <a16:creationId xmlns:a16="http://schemas.microsoft.com/office/drawing/2014/main" id="{56A60445-EC56-8A52-7F8F-603E940057B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1"/>
          <a:stretch/>
        </p:blipFill>
        <p:spPr bwMode="auto">
          <a:xfrm>
            <a:off x="8204620" y="1986456"/>
            <a:ext cx="3409885" cy="4014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9199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898AE-20C9-1329-1648-0BE78B9B2C0A}"/>
              </a:ext>
            </a:extLst>
          </p:cNvPr>
          <p:cNvSpPr>
            <a:spLocks noGrp="1"/>
          </p:cNvSpPr>
          <p:nvPr>
            <p:ph type="title"/>
          </p:nvPr>
        </p:nvSpPr>
        <p:spPr>
          <a:xfrm>
            <a:off x="1057790" y="115910"/>
            <a:ext cx="10064239" cy="680261"/>
          </a:xfrm>
        </p:spPr>
        <p:txBody>
          <a:bodyPr/>
          <a:lstStyle/>
          <a:p>
            <a:pPr algn="ctr"/>
            <a:r>
              <a:rPr lang="en-US" sz="2400" b="1" dirty="0">
                <a:latin typeface="+mj-lt"/>
              </a:rPr>
              <a:t>Claim: Australia's top 50 jobs pay Men significantly more than Women</a:t>
            </a:r>
          </a:p>
        </p:txBody>
      </p:sp>
      <p:pic>
        <p:nvPicPr>
          <p:cNvPr id="4" name="slide4" descr="DNA_Chart_MenWomen_Salary">
            <a:extLst>
              <a:ext uri="{FF2B5EF4-FFF2-40B4-BE49-F238E27FC236}">
                <a16:creationId xmlns:a16="http://schemas.microsoft.com/office/drawing/2014/main" id="{A2AA5D7B-CA85-68D1-8943-2E4B11D572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4709" y="963928"/>
            <a:ext cx="9697792" cy="5778162"/>
          </a:xfrm>
          <a:prstGeom prst="rect">
            <a:avLst/>
          </a:prstGeom>
        </p:spPr>
      </p:pic>
    </p:spTree>
    <p:extLst>
      <p:ext uri="{BB962C8B-B14F-4D97-AF65-F5344CB8AC3E}">
        <p14:creationId xmlns:p14="http://schemas.microsoft.com/office/powerpoint/2010/main" val="35362270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9D578-EDA9-A5C2-F0A7-96AB81A9294C}"/>
              </a:ext>
            </a:extLst>
          </p:cNvPr>
          <p:cNvSpPr>
            <a:spLocks noGrp="1"/>
          </p:cNvSpPr>
          <p:nvPr>
            <p:ph type="title"/>
          </p:nvPr>
        </p:nvSpPr>
        <p:spPr>
          <a:xfrm>
            <a:off x="316024" y="103031"/>
            <a:ext cx="11674837" cy="693140"/>
          </a:xfrm>
        </p:spPr>
        <p:txBody>
          <a:bodyPr/>
          <a:lstStyle/>
          <a:p>
            <a:pPr algn="ctr"/>
            <a:r>
              <a:rPr lang="en-US" sz="2000" b="1" dirty="0">
                <a:solidFill>
                  <a:schemeClr val="bg1"/>
                </a:solidFill>
                <a:latin typeface="+mj-lt"/>
              </a:rPr>
              <a:t>Rebuttal to the original claim: </a:t>
            </a:r>
            <a:r>
              <a:rPr lang="en-US" sz="2000" b="1" i="0" dirty="0">
                <a:solidFill>
                  <a:schemeClr val="bg1"/>
                </a:solidFill>
                <a:effectLst/>
                <a:latin typeface="+mj-lt"/>
              </a:rPr>
              <a:t>Full Time Labor force participation of Women is less than Men in Australia</a:t>
            </a:r>
            <a:br>
              <a:rPr lang="en-US" sz="2000" b="1" i="0" dirty="0">
                <a:solidFill>
                  <a:schemeClr val="bg1"/>
                </a:solidFill>
                <a:effectLst/>
                <a:latin typeface="+mj-lt"/>
              </a:rPr>
            </a:br>
            <a:br>
              <a:rPr lang="en-US" sz="2000" b="1" i="0" dirty="0">
                <a:solidFill>
                  <a:schemeClr val="bg1"/>
                </a:solidFill>
                <a:effectLst/>
                <a:latin typeface="+mj-lt"/>
              </a:rPr>
            </a:br>
            <a:br>
              <a:rPr lang="en-US" sz="2000" b="1" i="0" dirty="0">
                <a:solidFill>
                  <a:schemeClr val="bg1"/>
                </a:solidFill>
                <a:effectLst/>
                <a:latin typeface="+mj-lt"/>
              </a:rPr>
            </a:br>
            <a:endParaRPr lang="en-US" sz="2000" b="1" dirty="0">
              <a:solidFill>
                <a:schemeClr val="bg1"/>
              </a:solidFill>
              <a:latin typeface="+mj-lt"/>
            </a:endParaRPr>
          </a:p>
        </p:txBody>
      </p:sp>
      <p:pic>
        <p:nvPicPr>
          <p:cNvPr id="4" name="slide8" descr="Rebuttal 2">
            <a:extLst>
              <a:ext uri="{FF2B5EF4-FFF2-40B4-BE49-F238E27FC236}">
                <a16:creationId xmlns:a16="http://schemas.microsoft.com/office/drawing/2014/main" id="{F791B158-2DE8-542B-313E-87D395185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4856" y="1097485"/>
            <a:ext cx="10806005" cy="5290436"/>
          </a:xfrm>
          <a:prstGeom prst="rect">
            <a:avLst/>
          </a:prstGeom>
        </p:spPr>
      </p:pic>
    </p:spTree>
    <p:extLst>
      <p:ext uri="{BB962C8B-B14F-4D97-AF65-F5344CB8AC3E}">
        <p14:creationId xmlns:p14="http://schemas.microsoft.com/office/powerpoint/2010/main" val="32867512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5D68D-93B9-D9D7-2DDD-F124B8AB93E6}"/>
              </a:ext>
            </a:extLst>
          </p:cNvPr>
          <p:cNvSpPr>
            <a:spLocks noGrp="1"/>
          </p:cNvSpPr>
          <p:nvPr>
            <p:ph type="title"/>
          </p:nvPr>
        </p:nvSpPr>
        <p:spPr>
          <a:xfrm>
            <a:off x="231820" y="128789"/>
            <a:ext cx="11655380" cy="667382"/>
          </a:xfrm>
        </p:spPr>
        <p:txBody>
          <a:bodyPr/>
          <a:lstStyle/>
          <a:p>
            <a:pPr algn="ctr"/>
            <a:r>
              <a:rPr lang="en-US" sz="2000" b="1" dirty="0">
                <a:solidFill>
                  <a:schemeClr val="bg1"/>
                </a:solidFill>
                <a:latin typeface="+mj-lt"/>
              </a:rPr>
              <a:t>Rebuttal to the original claim: </a:t>
            </a:r>
            <a:r>
              <a:rPr lang="en-US" sz="2000" b="1" i="0" dirty="0">
                <a:solidFill>
                  <a:schemeClr val="bg1"/>
                </a:solidFill>
                <a:effectLst/>
                <a:latin typeface="+mj-lt"/>
              </a:rPr>
              <a:t>Full Time Labor force participation of Women is less than Men in Australia</a:t>
            </a:r>
            <a:br>
              <a:rPr lang="en-US" sz="2000" b="1" i="0" dirty="0">
                <a:solidFill>
                  <a:schemeClr val="bg1"/>
                </a:solidFill>
                <a:effectLst/>
                <a:latin typeface="+mj-lt"/>
              </a:rPr>
            </a:br>
            <a:br>
              <a:rPr lang="en-US" sz="3600" b="1" i="0" dirty="0">
                <a:solidFill>
                  <a:schemeClr val="bg1"/>
                </a:solidFill>
                <a:effectLst/>
                <a:latin typeface="+mj-lt"/>
              </a:rPr>
            </a:br>
            <a:br>
              <a:rPr lang="en-US" sz="3600" b="1" i="0" dirty="0">
                <a:solidFill>
                  <a:schemeClr val="bg1"/>
                </a:solidFill>
                <a:effectLst/>
                <a:latin typeface="+mj-lt"/>
              </a:rPr>
            </a:br>
            <a:endParaRPr lang="en-US" dirty="0"/>
          </a:p>
        </p:txBody>
      </p:sp>
      <p:pic>
        <p:nvPicPr>
          <p:cNvPr id="5" name="Content Placeholder 4" descr="A blue pie chart with text&#10;&#10;Description automatically generated">
            <a:extLst>
              <a:ext uri="{FF2B5EF4-FFF2-40B4-BE49-F238E27FC236}">
                <a16:creationId xmlns:a16="http://schemas.microsoft.com/office/drawing/2014/main" id="{3B893002-C79B-1A38-1B18-F8FD09F08739}"/>
              </a:ext>
            </a:extLst>
          </p:cNvPr>
          <p:cNvPicPr>
            <a:picLocks noGrp="1" noChangeAspect="1"/>
          </p:cNvPicPr>
          <p:nvPr>
            <p:ph idx="1"/>
          </p:nvPr>
        </p:nvPicPr>
        <p:blipFill>
          <a:blip r:embed="rId3"/>
          <a:stretch>
            <a:fillRect/>
          </a:stretch>
        </p:blipFill>
        <p:spPr>
          <a:xfrm>
            <a:off x="1359521" y="1625958"/>
            <a:ext cx="8920422" cy="3812146"/>
          </a:xfrm>
        </p:spPr>
      </p:pic>
      <p:sp>
        <p:nvSpPr>
          <p:cNvPr id="6" name="TextBox 5">
            <a:extLst>
              <a:ext uri="{FF2B5EF4-FFF2-40B4-BE49-F238E27FC236}">
                <a16:creationId xmlns:a16="http://schemas.microsoft.com/office/drawing/2014/main" id="{EBA9629F-6DA3-8281-14E8-26CEEC305389}"/>
              </a:ext>
            </a:extLst>
          </p:cNvPr>
          <p:cNvSpPr txBox="1"/>
          <p:nvPr/>
        </p:nvSpPr>
        <p:spPr>
          <a:xfrm>
            <a:off x="5486400" y="6194738"/>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
        <p:nvSpPr>
          <p:cNvPr id="8" name="TextBox 7">
            <a:extLst>
              <a:ext uri="{FF2B5EF4-FFF2-40B4-BE49-F238E27FC236}">
                <a16:creationId xmlns:a16="http://schemas.microsoft.com/office/drawing/2014/main" id="{57F86780-4652-D2BD-8480-E542CEFE3C64}"/>
              </a:ext>
            </a:extLst>
          </p:cNvPr>
          <p:cNvSpPr txBox="1"/>
          <p:nvPr/>
        </p:nvSpPr>
        <p:spPr>
          <a:xfrm>
            <a:off x="3512713" y="6498379"/>
            <a:ext cx="6098146" cy="230832"/>
          </a:xfrm>
          <a:prstGeom prst="rect">
            <a:avLst/>
          </a:prstGeom>
          <a:noFill/>
        </p:spPr>
        <p:txBody>
          <a:bodyPr wrap="square">
            <a:spAutoFit/>
          </a:bodyPr>
          <a:lstStyle/>
          <a:p>
            <a:pPr algn="ctr"/>
            <a:r>
              <a:rPr lang="en-US" sz="900" dirty="0"/>
              <a:t>https://</a:t>
            </a:r>
            <a:r>
              <a:rPr lang="en-US" sz="900" dirty="0" err="1"/>
              <a:t>www.ussc.edu.au</a:t>
            </a:r>
            <a:r>
              <a:rPr lang="en-US" sz="900" dirty="0"/>
              <a:t>/analysis/women-at-work-</a:t>
            </a:r>
            <a:r>
              <a:rPr lang="en-US" sz="900" dirty="0" err="1"/>
              <a:t>australia</a:t>
            </a:r>
            <a:r>
              <a:rPr lang="en-US" sz="900" dirty="0"/>
              <a:t>-and-the-united-states</a:t>
            </a:r>
          </a:p>
        </p:txBody>
      </p:sp>
    </p:spTree>
    <p:extLst>
      <p:ext uri="{BB962C8B-B14F-4D97-AF65-F5344CB8AC3E}">
        <p14:creationId xmlns:p14="http://schemas.microsoft.com/office/powerpoint/2010/main" val="29275478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388C-F74D-616A-0A26-9EF270601748}"/>
              </a:ext>
            </a:extLst>
          </p:cNvPr>
          <p:cNvSpPr>
            <a:spLocks noGrp="1"/>
          </p:cNvSpPr>
          <p:nvPr>
            <p:ph type="title"/>
          </p:nvPr>
        </p:nvSpPr>
        <p:spPr>
          <a:xfrm>
            <a:off x="1057790" y="115910"/>
            <a:ext cx="10064239" cy="680261"/>
          </a:xfrm>
        </p:spPr>
        <p:txBody>
          <a:bodyPr/>
          <a:lstStyle/>
          <a:p>
            <a:pPr algn="ctr"/>
            <a:r>
              <a:rPr lang="en-US" sz="2800" b="1" dirty="0">
                <a:latin typeface="+mj-lt"/>
              </a:rPr>
              <a:t>Investing in cryptocurrencies</a:t>
            </a:r>
          </a:p>
        </p:txBody>
      </p:sp>
      <p:sp>
        <p:nvSpPr>
          <p:cNvPr id="3" name="Content Placeholder 2">
            <a:extLst>
              <a:ext uri="{FF2B5EF4-FFF2-40B4-BE49-F238E27FC236}">
                <a16:creationId xmlns:a16="http://schemas.microsoft.com/office/drawing/2014/main" id="{415878A6-5426-D5EB-47B3-57E1FD4402B0}"/>
              </a:ext>
            </a:extLst>
          </p:cNvPr>
          <p:cNvSpPr>
            <a:spLocks noGrp="1"/>
          </p:cNvSpPr>
          <p:nvPr>
            <p:ph idx="1"/>
          </p:nvPr>
        </p:nvSpPr>
        <p:spPr>
          <a:xfrm>
            <a:off x="717097" y="1052110"/>
            <a:ext cx="9778483" cy="4990588"/>
          </a:xfrm>
        </p:spPr>
        <p:txBody>
          <a:bodyPr/>
          <a:lstStyle/>
          <a:p>
            <a:pPr algn="just">
              <a:lnSpc>
                <a:spcPct val="150000"/>
              </a:lnSpc>
              <a:buFont typeface="Wingdings" pitchFamily="2" charset="2"/>
              <a:buChar char="§"/>
            </a:pPr>
            <a:r>
              <a:rPr lang="en-US" sz="1400" b="0" i="0" dirty="0">
                <a:solidFill>
                  <a:srgbClr val="1F2328"/>
                </a:solidFill>
                <a:effectLst/>
                <a:highlight>
                  <a:srgbClr val="FFFFFF"/>
                </a:highlight>
                <a:latin typeface="+mn-lt"/>
              </a:rPr>
              <a:t>Our targeted audience is a potential investor interested in diversifying his/her existing portfolio of investments. In order to maximize expected return and minimize foreseeable risk ,the ultimate objective is to invest in a industry different than the existing ones, and we are analyzing the positive and negative aspects of investing in cryptocurrencies, specifically Bitcoin</a:t>
            </a:r>
          </a:p>
          <a:p>
            <a:pPr algn="just">
              <a:lnSpc>
                <a:spcPct val="150000"/>
              </a:lnSpc>
              <a:buFont typeface="Wingdings" pitchFamily="2" charset="2"/>
              <a:buChar char="§"/>
            </a:pPr>
            <a:r>
              <a:rPr lang="en-US" sz="1400" b="1" i="0" u="sng" dirty="0">
                <a:solidFill>
                  <a:srgbClr val="1F2328"/>
                </a:solidFill>
                <a:effectLst/>
                <a:highlight>
                  <a:srgbClr val="FFFFFF"/>
                </a:highlight>
                <a:latin typeface="+mn-lt"/>
              </a:rPr>
              <a:t>Audience Need:</a:t>
            </a:r>
          </a:p>
          <a:p>
            <a:pPr lvl="1" algn="just">
              <a:lnSpc>
                <a:spcPct val="150000"/>
              </a:lnSpc>
              <a:buFont typeface="Wingdings" pitchFamily="2" charset="2"/>
              <a:buChar char="Ø"/>
            </a:pPr>
            <a:r>
              <a:rPr lang="en-US" sz="1400" b="0" i="0" dirty="0">
                <a:solidFill>
                  <a:srgbClr val="1F2328"/>
                </a:solidFill>
                <a:effectLst/>
                <a:highlight>
                  <a:srgbClr val="FFFFFF"/>
                </a:highlight>
                <a:latin typeface="+mn-lt"/>
              </a:rPr>
              <a:t>The Audience is interested in taking profits from the likely arbitrage opportunity embedded in cryptocurrencies. As we see in the patterns and trends of cryptocurrencies historical prices, there are short-term spikes and upticks in the prices which has profit making opportunity for prospective investors.</a:t>
            </a:r>
            <a:endParaRPr lang="en-US" sz="1400" dirty="0">
              <a:solidFill>
                <a:srgbClr val="1F2328"/>
              </a:solidFill>
              <a:highlight>
                <a:srgbClr val="FFFFFF"/>
              </a:highlight>
              <a:latin typeface="+mn-lt"/>
            </a:endParaRPr>
          </a:p>
          <a:p>
            <a:pPr marL="361949" indent="-285750" algn="just">
              <a:lnSpc>
                <a:spcPct val="150000"/>
              </a:lnSpc>
              <a:buFont typeface="Wingdings" pitchFamily="2" charset="2"/>
              <a:buChar char="§"/>
            </a:pPr>
            <a:r>
              <a:rPr lang="en-US" sz="1400" b="0" i="0" u="sng" dirty="0">
                <a:solidFill>
                  <a:srgbClr val="1F2328"/>
                </a:solidFill>
                <a:effectLst/>
                <a:highlight>
                  <a:srgbClr val="FFFFFF"/>
                </a:highlight>
                <a:latin typeface="+mn-lt"/>
              </a:rPr>
              <a:t> </a:t>
            </a:r>
            <a:r>
              <a:rPr lang="en-US" sz="1400" b="1" i="0" u="sng" dirty="0">
                <a:solidFill>
                  <a:srgbClr val="1F2328"/>
                </a:solidFill>
                <a:effectLst/>
                <a:highlight>
                  <a:srgbClr val="FFFFFF"/>
                </a:highlight>
                <a:latin typeface="+mn-lt"/>
              </a:rPr>
              <a:t>Audience Want:</a:t>
            </a:r>
          </a:p>
          <a:p>
            <a:pPr lvl="1" algn="just">
              <a:lnSpc>
                <a:spcPct val="150000"/>
              </a:lnSpc>
              <a:buFont typeface="Wingdings" pitchFamily="2" charset="2"/>
              <a:buChar char="Ø"/>
            </a:pPr>
            <a:r>
              <a:rPr lang="en-US" sz="1400" b="0" i="0" dirty="0">
                <a:solidFill>
                  <a:srgbClr val="1F2328"/>
                </a:solidFill>
                <a:effectLst/>
                <a:highlight>
                  <a:srgbClr val="FFFFFF"/>
                </a:highlight>
                <a:latin typeface="+mn-lt"/>
              </a:rPr>
              <a:t>Our audience for this analysis of Bitcoin investment is a prospective investor intending to diversify investments. </a:t>
            </a:r>
          </a:p>
          <a:p>
            <a:pPr algn="just">
              <a:lnSpc>
                <a:spcPct val="150000"/>
              </a:lnSpc>
              <a:buFont typeface="Wingdings" pitchFamily="2" charset="2"/>
              <a:buChar char="§"/>
            </a:pPr>
            <a:r>
              <a:rPr lang="en-US" sz="1400" b="1" i="0" u="sng" dirty="0">
                <a:solidFill>
                  <a:srgbClr val="1F2328"/>
                </a:solidFill>
                <a:effectLst/>
                <a:highlight>
                  <a:srgbClr val="FFFFFF"/>
                </a:highlight>
                <a:latin typeface="+mn-lt"/>
              </a:rPr>
              <a:t>Audience Fears:</a:t>
            </a:r>
          </a:p>
          <a:p>
            <a:pPr lvl="1" algn="just">
              <a:lnSpc>
                <a:spcPct val="150000"/>
              </a:lnSpc>
              <a:buFont typeface="Wingdings" pitchFamily="2" charset="2"/>
              <a:buChar char="Ø"/>
            </a:pPr>
            <a:r>
              <a:rPr lang="en-US" sz="1400" b="0" i="0" dirty="0">
                <a:solidFill>
                  <a:srgbClr val="1F2328"/>
                </a:solidFill>
                <a:effectLst/>
                <a:highlight>
                  <a:srgbClr val="FFFFFF"/>
                </a:highlight>
                <a:latin typeface="+mn-lt"/>
              </a:rPr>
              <a:t>Cryptocurrencies are not backed by any government or a regulatory agency and the operations are decentralized as compared to the traditional centralized banking system and financial markets. Therefore, a general perception and an expected fear of our audience would be the safety, reliability and foreseeability of their investment in cryptocurrencies</a:t>
            </a:r>
          </a:p>
          <a:p>
            <a:pPr lvl="1" algn="just">
              <a:lnSpc>
                <a:spcPct val="150000"/>
              </a:lnSpc>
              <a:buFont typeface="Wingdings" pitchFamily="2" charset="2"/>
              <a:buChar char="Ø"/>
            </a:pPr>
            <a:r>
              <a:rPr lang="en-US" sz="1400" dirty="0">
                <a:latin typeface="+mn-lt"/>
                <a:hlinkClick r:id="rId3"/>
              </a:rPr>
              <a:t>https://github.com/sultanadeel/Team-project---The-Bitcoin</a:t>
            </a:r>
            <a:endParaRPr lang="en-US" sz="1400" dirty="0">
              <a:solidFill>
                <a:srgbClr val="1F2328"/>
              </a:solidFill>
              <a:highlight>
                <a:srgbClr val="FFFFFF"/>
              </a:highlight>
              <a:latin typeface="+mn-lt"/>
            </a:endParaRPr>
          </a:p>
          <a:p>
            <a:pPr lvl="1" algn="just">
              <a:lnSpc>
                <a:spcPct val="150000"/>
              </a:lnSpc>
              <a:buFont typeface="Wingdings" pitchFamily="2" charset="2"/>
              <a:buChar char="Ø"/>
            </a:pPr>
            <a:endParaRPr lang="en-US" sz="1400" dirty="0">
              <a:latin typeface="+mn-lt"/>
            </a:endParaRPr>
          </a:p>
        </p:txBody>
      </p:sp>
      <p:pic>
        <p:nvPicPr>
          <p:cNvPr id="1026" name="Picture 2" descr="8 Benefits of Cryptocurrency | The Motley Fool">
            <a:extLst>
              <a:ext uri="{FF2B5EF4-FFF2-40B4-BE49-F238E27FC236}">
                <a16:creationId xmlns:a16="http://schemas.microsoft.com/office/drawing/2014/main" id="{DEAF2765-3377-1A52-CCA8-F90F997F188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852338" y="5473497"/>
            <a:ext cx="2240924" cy="134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5117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2D948F-7E66-8953-7388-EFB7F47A2D0C}"/>
              </a:ext>
            </a:extLst>
          </p:cNvPr>
          <p:cNvSpPr>
            <a:spLocks noGrp="1"/>
          </p:cNvSpPr>
          <p:nvPr>
            <p:ph sz="half" idx="1"/>
          </p:nvPr>
        </p:nvSpPr>
        <p:spPr>
          <a:xfrm>
            <a:off x="218940" y="1365160"/>
            <a:ext cx="5775459" cy="4855335"/>
          </a:xfrm>
        </p:spPr>
        <p:txBody>
          <a:bodyPr>
            <a:normAutofit lnSpcReduction="10000"/>
          </a:bodyPr>
          <a:lstStyle/>
          <a:p>
            <a:pPr>
              <a:lnSpc>
                <a:spcPct val="150000"/>
              </a:lnSpc>
              <a:buFont typeface="Wingdings" pitchFamily="2" charset="2"/>
              <a:buChar char="§"/>
            </a:pPr>
            <a:r>
              <a:rPr lang="en-US" sz="1200" b="0" i="0" dirty="0">
                <a:effectLst/>
                <a:highlight>
                  <a:srgbClr val="FFFFFF"/>
                </a:highlight>
              </a:rPr>
              <a:t>A </a:t>
            </a:r>
            <a:r>
              <a:rPr lang="en-US" sz="1200" b="1" i="0" dirty="0">
                <a:effectLst/>
                <a:highlight>
                  <a:srgbClr val="FFFFFF"/>
                </a:highlight>
              </a:rPr>
              <a:t>candlestick chart</a:t>
            </a:r>
            <a:r>
              <a:rPr lang="en-US" sz="1200" b="0" i="0" dirty="0">
                <a:effectLst/>
                <a:highlight>
                  <a:srgbClr val="FFFFFF"/>
                </a:highlight>
              </a:rPr>
              <a:t> is a style of financial chart used to describe price movements of a </a:t>
            </a:r>
            <a:r>
              <a:rPr lang="en-US" sz="1200" b="0" i="0" u="none" strike="noStrike" dirty="0">
                <a:effectLst/>
                <a:highlight>
                  <a:srgbClr val="FFFFFF"/>
                </a:highlight>
              </a:rPr>
              <a:t>security</a:t>
            </a:r>
            <a:r>
              <a:rPr lang="en-US" sz="1200" b="0" i="0" dirty="0">
                <a:effectLst/>
                <a:highlight>
                  <a:srgbClr val="FFFFFF"/>
                </a:highlight>
              </a:rPr>
              <a:t>, </a:t>
            </a:r>
            <a:r>
              <a:rPr lang="en-US" sz="1200" b="0" i="0" u="none" strike="noStrike" dirty="0">
                <a:effectLst/>
                <a:highlight>
                  <a:srgbClr val="FFFFFF"/>
                </a:highlight>
              </a:rPr>
              <a:t>derivative</a:t>
            </a:r>
            <a:r>
              <a:rPr lang="en-US" sz="1200" b="0" i="0" dirty="0">
                <a:effectLst/>
                <a:highlight>
                  <a:srgbClr val="FFFFFF"/>
                </a:highlight>
              </a:rPr>
              <a:t>, or </a:t>
            </a:r>
            <a:r>
              <a:rPr lang="en-US" sz="1200" b="0" i="0" u="none" strike="noStrike" dirty="0">
                <a:effectLst/>
                <a:highlight>
                  <a:srgbClr val="FFFFFF"/>
                </a:highlight>
              </a:rPr>
              <a:t>currency</a:t>
            </a:r>
            <a:r>
              <a:rPr lang="en-US" sz="1200" b="0" i="0" dirty="0">
                <a:effectLst/>
                <a:highlight>
                  <a:srgbClr val="FFFFFF"/>
                </a:highlight>
              </a:rPr>
              <a:t>.</a:t>
            </a:r>
          </a:p>
          <a:p>
            <a:pPr>
              <a:lnSpc>
                <a:spcPct val="150000"/>
              </a:lnSpc>
              <a:buFont typeface="Wingdings" pitchFamily="2" charset="2"/>
              <a:buChar char="§"/>
            </a:pPr>
            <a:r>
              <a:rPr lang="en-US" sz="1200" b="0" i="0" dirty="0">
                <a:effectLst/>
                <a:highlight>
                  <a:srgbClr val="FFFFFF"/>
                </a:highlight>
              </a:rPr>
              <a:t>While similar in appearance to a bar chart, each candlestick represents four important pieces of information for that day: open and close in the thick body, and high and low in the "</a:t>
            </a:r>
            <a:r>
              <a:rPr lang="en-US" sz="1200" b="0" i="0" strike="noStrike" dirty="0">
                <a:effectLst/>
                <a:highlight>
                  <a:srgbClr val="FFFFFF"/>
                </a:highlight>
              </a:rPr>
              <a:t>candle wick</a:t>
            </a:r>
            <a:r>
              <a:rPr lang="en-US" sz="1200" b="0" i="0" dirty="0">
                <a:effectLst/>
                <a:highlight>
                  <a:srgbClr val="FFFFFF"/>
                </a:highlight>
              </a:rPr>
              <a:t>". Being densely packed with information, it tends to represent </a:t>
            </a:r>
            <a:r>
              <a:rPr lang="en-US" sz="1200" b="0" i="0" u="none" strike="noStrike" dirty="0">
                <a:effectLst/>
                <a:highlight>
                  <a:srgbClr val="FFFFFF"/>
                </a:highlight>
              </a:rPr>
              <a:t>trading patterns</a:t>
            </a:r>
            <a:r>
              <a:rPr lang="en-US" sz="1200" b="0" i="0" dirty="0">
                <a:effectLst/>
                <a:highlight>
                  <a:srgbClr val="FFFFFF"/>
                </a:highlight>
              </a:rPr>
              <a:t> over short periods of time, often a few days or a few trading sessions</a:t>
            </a:r>
          </a:p>
          <a:p>
            <a:pPr>
              <a:lnSpc>
                <a:spcPct val="150000"/>
              </a:lnSpc>
              <a:buFont typeface="Wingdings" pitchFamily="2" charset="2"/>
              <a:buChar char="§"/>
            </a:pPr>
            <a:r>
              <a:rPr lang="en-US" sz="1200" dirty="0"/>
              <a:t>Candlestick charts  also used for </a:t>
            </a:r>
            <a:r>
              <a:rPr lang="en-US" sz="1200" dirty="0" err="1"/>
              <a:t>iot</a:t>
            </a:r>
            <a:r>
              <a:rPr lang="en-US" sz="1200" dirty="0"/>
              <a:t> sensor data or timeseries data</a:t>
            </a:r>
          </a:p>
          <a:p>
            <a:pPr>
              <a:lnSpc>
                <a:spcPct val="150000"/>
              </a:lnSpc>
              <a:buFont typeface="Wingdings" pitchFamily="2" charset="2"/>
              <a:buChar char="§"/>
            </a:pPr>
            <a:r>
              <a:rPr lang="en-US" sz="1200" b="1" i="0" u="sng" dirty="0">
                <a:effectLst/>
                <a:highlight>
                  <a:srgbClr val="FFFFFF"/>
                </a:highlight>
              </a:rPr>
              <a:t>Candlestick Components</a:t>
            </a:r>
          </a:p>
          <a:p>
            <a:pPr lvl="1">
              <a:lnSpc>
                <a:spcPct val="150000"/>
              </a:lnSpc>
              <a:buFont typeface="Wingdings" pitchFamily="2" charset="2"/>
              <a:buChar char="Ø"/>
            </a:pPr>
            <a:r>
              <a:rPr lang="en-US" sz="1200" b="0" i="0" dirty="0">
                <a:effectLst/>
                <a:highlight>
                  <a:srgbClr val="FFFFFF"/>
                </a:highlight>
              </a:rPr>
              <a:t>Just like a bar chart, a daily candlestick shows the market's open, high, low, and </a:t>
            </a:r>
            <a:r>
              <a:rPr lang="en-US" sz="1200" b="0" i="0" u="sng" dirty="0">
                <a:effectLst/>
                <a:highlight>
                  <a:srgbClr val="FFFFFF"/>
                </a:highlight>
              </a:rPr>
              <a:t>close</a:t>
            </a:r>
            <a:r>
              <a:rPr lang="en-US" sz="1200" b="0" i="0" dirty="0">
                <a:effectLst/>
                <a:highlight>
                  <a:srgbClr val="FFFFFF"/>
                </a:highlight>
              </a:rPr>
              <a:t> prices for the day. The candlestick has a wide part called the "real body." </a:t>
            </a:r>
          </a:p>
          <a:p>
            <a:pPr lvl="1">
              <a:lnSpc>
                <a:spcPct val="150000"/>
              </a:lnSpc>
              <a:buFont typeface="Wingdings" pitchFamily="2" charset="2"/>
              <a:buChar char="Ø"/>
            </a:pPr>
            <a:r>
              <a:rPr lang="en-US" sz="1200" b="0" i="0" dirty="0">
                <a:effectLst/>
                <a:highlight>
                  <a:srgbClr val="FFFFFF"/>
                </a:highlight>
              </a:rPr>
              <a:t>This real body represents the price range between the open and close of that day's trading. When the real body is filled in or black (also red), it means the close was lower than the open. If the real body is white (or green), it means the close was higher than the open.</a:t>
            </a:r>
          </a:p>
          <a:p>
            <a:pPr marL="0" indent="0">
              <a:lnSpc>
                <a:spcPct val="90000"/>
              </a:lnSpc>
              <a:buNone/>
            </a:pPr>
            <a:endParaRPr lang="en-US" sz="1200" dirty="0"/>
          </a:p>
        </p:txBody>
      </p:sp>
      <p:pic>
        <p:nvPicPr>
          <p:cNvPr id="5" name="Picture 4" descr="A chart of different types of candlesticks&#10;&#10;Description automatically generated">
            <a:extLst>
              <a:ext uri="{FF2B5EF4-FFF2-40B4-BE49-F238E27FC236}">
                <a16:creationId xmlns:a16="http://schemas.microsoft.com/office/drawing/2014/main" id="{D88DBE2E-6FEE-44F5-D27C-268F7CF2A5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7769" y="796172"/>
            <a:ext cx="5675291" cy="3106128"/>
          </a:xfrm>
          <a:prstGeom prst="rect">
            <a:avLst/>
          </a:prstGeom>
          <a:noFill/>
        </p:spPr>
      </p:pic>
      <p:sp>
        <p:nvSpPr>
          <p:cNvPr id="2" name="Title 1">
            <a:extLst>
              <a:ext uri="{FF2B5EF4-FFF2-40B4-BE49-F238E27FC236}">
                <a16:creationId xmlns:a16="http://schemas.microsoft.com/office/drawing/2014/main" id="{3A9EECFE-216A-B9AD-CB1A-50ABD9F01B80}"/>
              </a:ext>
            </a:extLst>
          </p:cNvPr>
          <p:cNvSpPr>
            <a:spLocks noGrp="1"/>
          </p:cNvSpPr>
          <p:nvPr>
            <p:ph type="title"/>
          </p:nvPr>
        </p:nvSpPr>
        <p:spPr>
          <a:xfrm>
            <a:off x="1057790" y="154546"/>
            <a:ext cx="10064239" cy="641625"/>
          </a:xfrm>
        </p:spPr>
        <p:txBody>
          <a:bodyPr>
            <a:normAutofit/>
          </a:bodyPr>
          <a:lstStyle/>
          <a:p>
            <a:pPr algn="ctr"/>
            <a:r>
              <a:rPr lang="en-US" sz="2800" b="1" dirty="0">
                <a:latin typeface="+mj-lt"/>
              </a:rPr>
              <a:t>Candlestick Charts</a:t>
            </a:r>
          </a:p>
        </p:txBody>
      </p:sp>
      <p:pic>
        <p:nvPicPr>
          <p:cNvPr id="8" name="Picture 7" descr="A graph of candlesticks and a chart of the month of the month&#10;&#10;Description automatically generated">
            <a:extLst>
              <a:ext uri="{FF2B5EF4-FFF2-40B4-BE49-F238E27FC236}">
                <a16:creationId xmlns:a16="http://schemas.microsoft.com/office/drawing/2014/main" id="{0D63E5EE-EC1C-2C30-2CB7-7A105BB6AC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0" y="4037729"/>
            <a:ext cx="5896526" cy="2771503"/>
          </a:xfrm>
          <a:prstGeom prst="rect">
            <a:avLst/>
          </a:prstGeom>
        </p:spPr>
      </p:pic>
    </p:spTree>
    <p:extLst>
      <p:ext uri="{BB962C8B-B14F-4D97-AF65-F5344CB8AC3E}">
        <p14:creationId xmlns:p14="http://schemas.microsoft.com/office/powerpoint/2010/main" val="35129227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5C4F-A3B9-5D56-28F8-360EDAC27303}"/>
              </a:ext>
            </a:extLst>
          </p:cNvPr>
          <p:cNvSpPr>
            <a:spLocks noGrp="1"/>
          </p:cNvSpPr>
          <p:nvPr>
            <p:ph type="title"/>
          </p:nvPr>
        </p:nvSpPr>
        <p:spPr>
          <a:xfrm>
            <a:off x="1063880" y="48768"/>
            <a:ext cx="10064239" cy="641625"/>
          </a:xfrm>
        </p:spPr>
        <p:txBody>
          <a:bodyPr/>
          <a:lstStyle/>
          <a:p>
            <a:pPr algn="ctr"/>
            <a:r>
              <a:rPr lang="en-US" sz="2800" b="1" dirty="0">
                <a:latin typeface="+mj-lt"/>
              </a:rPr>
              <a:t>Bitcoin vs Ethereum </a:t>
            </a:r>
          </a:p>
        </p:txBody>
      </p:sp>
      <p:pic>
        <p:nvPicPr>
          <p:cNvPr id="6" name="slide4" descr="Bitcoin, less volatile than Ethereum!">
            <a:extLst>
              <a:ext uri="{FF2B5EF4-FFF2-40B4-BE49-F238E27FC236}">
                <a16:creationId xmlns:a16="http://schemas.microsoft.com/office/drawing/2014/main" id="{54B14D5F-5C93-7879-808B-6E12A409AA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83346" y="977942"/>
            <a:ext cx="8332631" cy="5831290"/>
          </a:xfrm>
          <a:prstGeom prst="rect">
            <a:avLst/>
          </a:prstGeom>
        </p:spPr>
      </p:pic>
    </p:spTree>
    <p:extLst>
      <p:ext uri="{BB962C8B-B14F-4D97-AF65-F5344CB8AC3E}">
        <p14:creationId xmlns:p14="http://schemas.microsoft.com/office/powerpoint/2010/main" val="32031898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BD58-2C00-7559-6530-4B0750A1B2F9}"/>
              </a:ext>
            </a:extLst>
          </p:cNvPr>
          <p:cNvSpPr>
            <a:spLocks noGrp="1"/>
          </p:cNvSpPr>
          <p:nvPr>
            <p:ph type="title"/>
          </p:nvPr>
        </p:nvSpPr>
        <p:spPr/>
        <p:txBody>
          <a:bodyPr/>
          <a:lstStyle/>
          <a:p>
            <a:pPr algn="ctr"/>
            <a:r>
              <a:rPr lang="en-US" sz="2800" b="1" dirty="0">
                <a:latin typeface="+mj-lt"/>
              </a:rPr>
              <a:t>Bollinger Bands</a:t>
            </a:r>
          </a:p>
        </p:txBody>
      </p:sp>
      <p:sp>
        <p:nvSpPr>
          <p:cNvPr id="3" name="Content Placeholder 2">
            <a:extLst>
              <a:ext uri="{FF2B5EF4-FFF2-40B4-BE49-F238E27FC236}">
                <a16:creationId xmlns:a16="http://schemas.microsoft.com/office/drawing/2014/main" id="{7565037B-3E47-DA59-7878-089987565997}"/>
              </a:ext>
            </a:extLst>
          </p:cNvPr>
          <p:cNvSpPr>
            <a:spLocks noGrp="1"/>
          </p:cNvSpPr>
          <p:nvPr>
            <p:ph idx="1"/>
          </p:nvPr>
        </p:nvSpPr>
        <p:spPr>
          <a:xfrm>
            <a:off x="427936" y="1215575"/>
            <a:ext cx="5277405" cy="4990588"/>
          </a:xfrm>
        </p:spPr>
        <p:txBody>
          <a:bodyPr/>
          <a:lstStyle/>
          <a:p>
            <a:pPr algn="just">
              <a:lnSpc>
                <a:spcPct val="150000"/>
              </a:lnSpc>
              <a:buFont typeface="Wingdings" pitchFamily="2" charset="2"/>
              <a:buChar char="§"/>
            </a:pPr>
            <a:r>
              <a:rPr lang="en-US" sz="1600" b="0" i="0" dirty="0">
                <a:solidFill>
                  <a:srgbClr val="111111"/>
                </a:solidFill>
                <a:effectLst/>
                <a:highlight>
                  <a:srgbClr val="FFFFFF"/>
                </a:highlight>
                <a:latin typeface="+mn-lt"/>
              </a:rPr>
              <a:t>Bollinger Bands, a popular tool among investors and traders, helps gauge the volatility of stocks and other securities to determine if they are over- or undervalued.</a:t>
            </a:r>
          </a:p>
          <a:p>
            <a:pPr algn="just">
              <a:lnSpc>
                <a:spcPct val="150000"/>
              </a:lnSpc>
              <a:buFont typeface="Wingdings" pitchFamily="2" charset="2"/>
              <a:buChar char="§"/>
            </a:pPr>
            <a:r>
              <a:rPr lang="en-US" sz="1600" b="0" i="0" dirty="0">
                <a:solidFill>
                  <a:srgbClr val="111111"/>
                </a:solidFill>
                <a:effectLst/>
                <a:highlight>
                  <a:srgbClr val="FFFFFF"/>
                </a:highlight>
                <a:latin typeface="+mn-lt"/>
              </a:rPr>
              <a:t>Bollinger Bands is a technical analysis tool used to determine where prices are high and low </a:t>
            </a:r>
          </a:p>
          <a:p>
            <a:pPr algn="just">
              <a:lnSpc>
                <a:spcPct val="150000"/>
              </a:lnSpc>
              <a:buFont typeface="Wingdings" pitchFamily="2" charset="2"/>
              <a:buChar char="§"/>
            </a:pPr>
            <a:r>
              <a:rPr lang="en-US" sz="1600" b="0" i="0" dirty="0">
                <a:solidFill>
                  <a:srgbClr val="111111"/>
                </a:solidFill>
                <a:effectLst/>
                <a:highlight>
                  <a:srgbClr val="FFFFFF"/>
                </a:highlight>
                <a:latin typeface="+mn-lt"/>
              </a:rPr>
              <a:t>These bands are composed of 3 lines: simple moving average (the middle band) and an upper and lower band.</a:t>
            </a:r>
          </a:p>
          <a:p>
            <a:pPr algn="just">
              <a:lnSpc>
                <a:spcPct val="150000"/>
              </a:lnSpc>
              <a:buFont typeface="Wingdings" pitchFamily="2" charset="2"/>
              <a:buChar char="§"/>
            </a:pPr>
            <a:r>
              <a:rPr lang="en-US" sz="1600" b="0" i="0" dirty="0">
                <a:solidFill>
                  <a:srgbClr val="111111"/>
                </a:solidFill>
                <a:effectLst/>
                <a:highlight>
                  <a:srgbClr val="FFFFFF"/>
                </a:highlight>
                <a:latin typeface="+mn-lt"/>
              </a:rPr>
              <a:t>The upper and lower bands are typically two standard deviations above or below a 20-period simple moving average (SMA).</a:t>
            </a:r>
          </a:p>
          <a:p>
            <a:pPr algn="just">
              <a:lnSpc>
                <a:spcPct val="150000"/>
              </a:lnSpc>
              <a:buFont typeface="Wingdings" pitchFamily="2" charset="2"/>
              <a:buChar char="§"/>
            </a:pPr>
            <a:r>
              <a:rPr lang="en-US" sz="1600" b="0" i="0" dirty="0">
                <a:solidFill>
                  <a:srgbClr val="111111"/>
                </a:solidFill>
                <a:effectLst/>
                <a:highlight>
                  <a:srgbClr val="FFFFFF"/>
                </a:highlight>
                <a:latin typeface="+mn-lt"/>
              </a:rPr>
              <a:t>The bands widen and narrow as the volatility of the underlying asset changes.</a:t>
            </a:r>
          </a:p>
          <a:p>
            <a:endParaRPr lang="en-US" dirty="0"/>
          </a:p>
        </p:txBody>
      </p:sp>
      <p:pic>
        <p:nvPicPr>
          <p:cNvPr id="5" name="Picture 4" descr="A graph showing the stock market&#10;&#10;Description automatically generated">
            <a:extLst>
              <a:ext uri="{FF2B5EF4-FFF2-40B4-BE49-F238E27FC236}">
                <a16:creationId xmlns:a16="http://schemas.microsoft.com/office/drawing/2014/main" id="{3B6A5A78-73A0-CED6-B2E9-86E30D696D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9909" y="796171"/>
            <a:ext cx="5951836" cy="3370962"/>
          </a:xfrm>
          <a:prstGeom prst="rect">
            <a:avLst/>
          </a:prstGeom>
        </p:spPr>
      </p:pic>
      <p:pic>
        <p:nvPicPr>
          <p:cNvPr id="3074" name="Picture 2" descr="Bollinger Bands Explained: Formula &amp; Trading Strategies">
            <a:extLst>
              <a:ext uri="{FF2B5EF4-FFF2-40B4-BE49-F238E27FC236}">
                <a16:creationId xmlns:a16="http://schemas.microsoft.com/office/drawing/2014/main" id="{B4182D1A-16B4-B3E1-6BBD-BF4F7DF03AE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89910" y="4262907"/>
            <a:ext cx="5951836" cy="254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3289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EA3AF-766A-8A9C-8C6B-BFEA918F7A62}"/>
              </a:ext>
            </a:extLst>
          </p:cNvPr>
          <p:cNvSpPr>
            <a:spLocks noGrp="1"/>
          </p:cNvSpPr>
          <p:nvPr>
            <p:ph type="title"/>
          </p:nvPr>
        </p:nvSpPr>
        <p:spPr/>
        <p:txBody>
          <a:bodyPr/>
          <a:lstStyle/>
          <a:p>
            <a:pPr algn="ctr"/>
            <a:r>
              <a:rPr lang="en-US" sz="2800" b="1" dirty="0">
                <a:latin typeface="+mj-lt"/>
              </a:rPr>
              <a:t>Bollinger bands to compare volatility</a:t>
            </a:r>
          </a:p>
        </p:txBody>
      </p:sp>
      <p:pic>
        <p:nvPicPr>
          <p:cNvPr id="5" name="Content Placeholder 4" descr="A graph of a bitcoin price&#10;&#10;Description automatically generated">
            <a:extLst>
              <a:ext uri="{FF2B5EF4-FFF2-40B4-BE49-F238E27FC236}">
                <a16:creationId xmlns:a16="http://schemas.microsoft.com/office/drawing/2014/main" id="{4A77BECC-3F42-940F-AA64-4B9D8658513D}"/>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0" y="1573592"/>
            <a:ext cx="6810464" cy="4499523"/>
          </a:xfrm>
        </p:spPr>
      </p:pic>
      <p:pic>
        <p:nvPicPr>
          <p:cNvPr id="7" name="Picture 6" descr="A graph of a bitcoin&#10;&#10;Description automatically generated">
            <a:extLst>
              <a:ext uri="{FF2B5EF4-FFF2-40B4-BE49-F238E27FC236}">
                <a16:creationId xmlns:a16="http://schemas.microsoft.com/office/drawing/2014/main" id="{3DE96D1F-B598-6C62-A90B-99287843BAC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10464" y="784884"/>
            <a:ext cx="5381536" cy="3370783"/>
          </a:xfrm>
          <a:prstGeom prst="rect">
            <a:avLst/>
          </a:prstGeom>
        </p:spPr>
      </p:pic>
      <p:pic>
        <p:nvPicPr>
          <p:cNvPr id="9" name="Picture 8" descr="A graph showing the price of a stock market&#10;&#10;Description automatically generated">
            <a:extLst>
              <a:ext uri="{FF2B5EF4-FFF2-40B4-BE49-F238E27FC236}">
                <a16:creationId xmlns:a16="http://schemas.microsoft.com/office/drawing/2014/main" id="{917B60FF-2B8A-92B2-A20B-DB9BA1BD9E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72138" y="4308814"/>
            <a:ext cx="5519862" cy="2500418"/>
          </a:xfrm>
          <a:prstGeom prst="rect">
            <a:avLst/>
          </a:prstGeom>
        </p:spPr>
      </p:pic>
      <p:sp>
        <p:nvSpPr>
          <p:cNvPr id="10" name="TextBox 9">
            <a:extLst>
              <a:ext uri="{FF2B5EF4-FFF2-40B4-BE49-F238E27FC236}">
                <a16:creationId xmlns:a16="http://schemas.microsoft.com/office/drawing/2014/main" id="{D54C9745-922D-EF19-7E28-E4B48CC0C64D}"/>
              </a:ext>
            </a:extLst>
          </p:cNvPr>
          <p:cNvSpPr txBox="1"/>
          <p:nvPr/>
        </p:nvSpPr>
        <p:spPr>
          <a:xfrm>
            <a:off x="566670" y="759854"/>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Tree>
    <p:extLst>
      <p:ext uri="{BB962C8B-B14F-4D97-AF65-F5344CB8AC3E}">
        <p14:creationId xmlns:p14="http://schemas.microsoft.com/office/powerpoint/2010/main" val="25982896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5EBF4-B55D-1719-5E7E-AC8212093809}"/>
              </a:ext>
            </a:extLst>
          </p:cNvPr>
          <p:cNvSpPr>
            <a:spLocks noGrp="1"/>
          </p:cNvSpPr>
          <p:nvPr>
            <p:ph type="title"/>
          </p:nvPr>
        </p:nvSpPr>
        <p:spPr/>
        <p:txBody>
          <a:bodyPr/>
          <a:lstStyle/>
          <a:p>
            <a:pPr algn="ctr"/>
            <a:r>
              <a:rPr lang="en-US" sz="2800" b="1" dirty="0">
                <a:latin typeface="+mj-lt"/>
              </a:rPr>
              <a:t>Python data visualization</a:t>
            </a:r>
          </a:p>
        </p:txBody>
      </p:sp>
      <p:sp>
        <p:nvSpPr>
          <p:cNvPr id="3" name="Content Placeholder 2">
            <a:extLst>
              <a:ext uri="{FF2B5EF4-FFF2-40B4-BE49-F238E27FC236}">
                <a16:creationId xmlns:a16="http://schemas.microsoft.com/office/drawing/2014/main" id="{87A1A4A4-0B6A-227E-061F-35E6F6CD4917}"/>
              </a:ext>
            </a:extLst>
          </p:cNvPr>
          <p:cNvSpPr>
            <a:spLocks noGrp="1"/>
          </p:cNvSpPr>
          <p:nvPr>
            <p:ph idx="1"/>
          </p:nvPr>
        </p:nvSpPr>
        <p:spPr>
          <a:xfrm>
            <a:off x="762785" y="1171977"/>
            <a:ext cx="9778483" cy="5179812"/>
          </a:xfrm>
        </p:spPr>
        <p:txBody>
          <a:bodyPr/>
          <a:lstStyle/>
          <a:p>
            <a:pPr algn="just">
              <a:lnSpc>
                <a:spcPct val="150000"/>
              </a:lnSpc>
              <a:buFont typeface="Wingdings" pitchFamily="2" charset="2"/>
              <a:buChar char="§"/>
            </a:pPr>
            <a:r>
              <a:rPr lang="en-US" sz="1400" b="0" i="0" dirty="0">
                <a:solidFill>
                  <a:srgbClr val="273239"/>
                </a:solidFill>
                <a:effectLst/>
                <a:highlight>
                  <a:srgbClr val="FFFFFF"/>
                </a:highlight>
                <a:latin typeface="+mn-lt"/>
              </a:rPr>
              <a:t>Python provides various libraries that come with different features for visualizing data. All these libraries come with different features and can support various types of graphs</a:t>
            </a:r>
          </a:p>
          <a:p>
            <a:pPr>
              <a:lnSpc>
                <a:spcPct val="150000"/>
              </a:lnSpc>
              <a:buFont typeface="Wingdings" pitchFamily="2" charset="2"/>
              <a:buChar char="§"/>
            </a:pPr>
            <a:r>
              <a:rPr lang="en-US" sz="1400" b="1" i="0" u="sng" dirty="0">
                <a:solidFill>
                  <a:srgbClr val="273239"/>
                </a:solidFill>
                <a:effectLst/>
                <a:highlight>
                  <a:srgbClr val="FFFFFF"/>
                </a:highlight>
                <a:latin typeface="+mn-lt"/>
              </a:rPr>
              <a:t>Matplotlib</a:t>
            </a:r>
          </a:p>
          <a:p>
            <a:pPr lvl="1" algn="just" fontAlgn="base">
              <a:lnSpc>
                <a:spcPct val="150000"/>
              </a:lnSpc>
              <a:buFont typeface="Wingdings" pitchFamily="2" charset="2"/>
              <a:buChar char="Ø"/>
            </a:pPr>
            <a:r>
              <a:rPr lang="en-US" sz="1400" b="0" i="0" dirty="0">
                <a:solidFill>
                  <a:srgbClr val="273239"/>
                </a:solidFill>
                <a:effectLst/>
                <a:highlight>
                  <a:srgbClr val="FFFFFF"/>
                </a:highlight>
                <a:latin typeface="+mn-lt"/>
              </a:rPr>
              <a:t>Matplotlib is an easy-to-use, low-level data visualization library that is built on NumPy arrays. It consists of various plots like scatter plot, line plot, histogram, etc. Matplotlib provides a lot of flexibility. </a:t>
            </a:r>
          </a:p>
          <a:p>
            <a:pPr fontAlgn="base">
              <a:lnSpc>
                <a:spcPct val="150000"/>
              </a:lnSpc>
              <a:buFont typeface="Wingdings" pitchFamily="2" charset="2"/>
              <a:buChar char="§"/>
            </a:pPr>
            <a:r>
              <a:rPr lang="en-US" sz="1400" b="1" u="sng" dirty="0">
                <a:solidFill>
                  <a:srgbClr val="273239"/>
                </a:solidFill>
                <a:highlight>
                  <a:srgbClr val="FFFFFF"/>
                </a:highlight>
                <a:latin typeface="+mn-lt"/>
              </a:rPr>
              <a:t>Seaborn</a:t>
            </a:r>
          </a:p>
          <a:p>
            <a:pPr lvl="1" algn="just" fontAlgn="base">
              <a:lnSpc>
                <a:spcPct val="150000"/>
              </a:lnSpc>
              <a:buFont typeface="Wingdings" pitchFamily="2" charset="2"/>
              <a:buChar char="Ø"/>
            </a:pPr>
            <a:r>
              <a:rPr lang="en-US" sz="1400" b="1" i="0" dirty="0">
                <a:solidFill>
                  <a:srgbClr val="273239"/>
                </a:solidFill>
                <a:effectLst/>
                <a:highlight>
                  <a:srgbClr val="FFFFFF"/>
                </a:highlight>
                <a:latin typeface="+mn-lt"/>
              </a:rPr>
              <a:t>Seaborn </a:t>
            </a:r>
            <a:r>
              <a:rPr lang="en-US" sz="1400" b="0" i="0" dirty="0">
                <a:solidFill>
                  <a:srgbClr val="273239"/>
                </a:solidFill>
                <a:effectLst/>
                <a:highlight>
                  <a:srgbClr val="FFFFFF"/>
                </a:highlight>
                <a:latin typeface="+mn-lt"/>
              </a:rPr>
              <a:t>is a high-level interface built on top of the Matplotlib. It provides beautiful design styles and color palettes to make more attractive graphs.</a:t>
            </a:r>
          </a:p>
          <a:p>
            <a:pPr fontAlgn="base">
              <a:lnSpc>
                <a:spcPct val="150000"/>
              </a:lnSpc>
              <a:buFont typeface="Wingdings" pitchFamily="2" charset="2"/>
              <a:buChar char="§"/>
            </a:pPr>
            <a:r>
              <a:rPr lang="en-US" sz="1400" b="1" u="sng" dirty="0">
                <a:solidFill>
                  <a:srgbClr val="273239"/>
                </a:solidFill>
                <a:highlight>
                  <a:srgbClr val="FFFFFF"/>
                </a:highlight>
                <a:latin typeface="+mn-lt"/>
              </a:rPr>
              <a:t>Bokeh</a:t>
            </a:r>
          </a:p>
          <a:p>
            <a:pPr lvl="1" algn="just" fontAlgn="base">
              <a:lnSpc>
                <a:spcPct val="150000"/>
              </a:lnSpc>
              <a:buFont typeface="Wingdings" pitchFamily="2" charset="2"/>
              <a:buChar char="Ø"/>
            </a:pPr>
            <a:r>
              <a:rPr lang="en-US" sz="1400" b="0" i="0" dirty="0">
                <a:solidFill>
                  <a:srgbClr val="273239"/>
                </a:solidFill>
                <a:effectLst/>
                <a:highlight>
                  <a:srgbClr val="FFFFFF"/>
                </a:highlight>
                <a:latin typeface="+mn-lt"/>
              </a:rPr>
              <a:t>Bokeh is mainly famous for its interactive charts visualization. Bokeh renders its plots using HTML and JavaScript that uses modern web browsers for presenting elegant, concise construction of novel graphics with high-level interactivity.</a:t>
            </a:r>
          </a:p>
          <a:p>
            <a:pPr fontAlgn="base">
              <a:lnSpc>
                <a:spcPct val="150000"/>
              </a:lnSpc>
              <a:buFont typeface="Wingdings" pitchFamily="2" charset="2"/>
              <a:buChar char="§"/>
            </a:pPr>
            <a:r>
              <a:rPr lang="en-US" sz="1400" b="1" u="sng" dirty="0" err="1">
                <a:solidFill>
                  <a:srgbClr val="273239"/>
                </a:solidFill>
                <a:highlight>
                  <a:srgbClr val="FFFFFF"/>
                </a:highlight>
                <a:latin typeface="+mn-lt"/>
              </a:rPr>
              <a:t>Plotly</a:t>
            </a:r>
            <a:endParaRPr lang="en-US" sz="1400" b="1" u="sng" dirty="0">
              <a:solidFill>
                <a:srgbClr val="273239"/>
              </a:solidFill>
              <a:highlight>
                <a:srgbClr val="FFFFFF"/>
              </a:highlight>
              <a:latin typeface="+mn-lt"/>
            </a:endParaRPr>
          </a:p>
          <a:p>
            <a:pPr lvl="1" algn="just" fontAlgn="base">
              <a:lnSpc>
                <a:spcPct val="150000"/>
              </a:lnSpc>
              <a:buFont typeface="Wingdings" pitchFamily="2" charset="2"/>
              <a:buChar char="Ø"/>
            </a:pPr>
            <a:r>
              <a:rPr lang="en-US" sz="1400" b="0" i="0" dirty="0" err="1">
                <a:solidFill>
                  <a:srgbClr val="273239"/>
                </a:solidFill>
                <a:effectLst/>
                <a:highlight>
                  <a:srgbClr val="FFFFFF"/>
                </a:highlight>
                <a:latin typeface="+mn-lt"/>
              </a:rPr>
              <a:t>Plotly</a:t>
            </a:r>
            <a:r>
              <a:rPr lang="en-US" sz="1400" b="0" i="0" dirty="0">
                <a:solidFill>
                  <a:srgbClr val="273239"/>
                </a:solidFill>
                <a:effectLst/>
                <a:highlight>
                  <a:srgbClr val="FFFFFF"/>
                </a:highlight>
                <a:latin typeface="+mn-lt"/>
              </a:rPr>
              <a:t> has hover tool capabilities that allow to detect any outliers or anomalies in numerous data points.</a:t>
            </a:r>
          </a:p>
          <a:p>
            <a:pPr lvl="1" algn="just" fontAlgn="base">
              <a:lnSpc>
                <a:spcPct val="150000"/>
              </a:lnSpc>
              <a:buFont typeface="Wingdings" pitchFamily="2" charset="2"/>
              <a:buChar char="Ø"/>
            </a:pPr>
            <a:r>
              <a:rPr lang="en-US" sz="1400" b="0" i="0" dirty="0">
                <a:solidFill>
                  <a:srgbClr val="273239"/>
                </a:solidFill>
                <a:effectLst/>
                <a:highlight>
                  <a:srgbClr val="FFFFFF"/>
                </a:highlight>
                <a:latin typeface="+mn-lt"/>
              </a:rPr>
              <a:t>It allows more customization. It makes the graph visually more attractive.</a:t>
            </a:r>
          </a:p>
          <a:p>
            <a:pPr lvl="1" algn="just" fontAlgn="base">
              <a:lnSpc>
                <a:spcPct val="150000"/>
              </a:lnSpc>
            </a:pPr>
            <a:endParaRPr lang="en-US" sz="1600" b="0" i="0" dirty="0">
              <a:solidFill>
                <a:srgbClr val="273239"/>
              </a:solidFill>
              <a:effectLst/>
              <a:highlight>
                <a:srgbClr val="FFFFFF"/>
              </a:highlight>
              <a:latin typeface="+mn-lt"/>
            </a:endParaRPr>
          </a:p>
          <a:p>
            <a:pPr algn="just" fontAlgn="base">
              <a:buFont typeface="Wingdings" pitchFamily="2" charset="2"/>
              <a:buChar char="Ø"/>
            </a:pPr>
            <a:endParaRPr lang="en-US" sz="1866" b="0" i="0" dirty="0">
              <a:solidFill>
                <a:srgbClr val="273239"/>
              </a:solidFill>
              <a:effectLst/>
              <a:highlight>
                <a:srgbClr val="FFFFFF"/>
              </a:highlight>
              <a:latin typeface="+mn-lt"/>
            </a:endParaRPr>
          </a:p>
          <a:p>
            <a:pPr algn="just" fontAlgn="base">
              <a:lnSpc>
                <a:spcPct val="150000"/>
              </a:lnSpc>
              <a:buFont typeface="Arial" panose="020B0604020202020204" pitchFamily="34" charset="0"/>
              <a:buChar char="•"/>
            </a:pPr>
            <a:endParaRPr lang="en-US" sz="1866" b="0" i="0" dirty="0">
              <a:solidFill>
                <a:srgbClr val="273239"/>
              </a:solidFill>
              <a:effectLst/>
              <a:highlight>
                <a:srgbClr val="FFFFFF"/>
              </a:highlight>
              <a:latin typeface="+mn-lt"/>
            </a:endParaRPr>
          </a:p>
          <a:p>
            <a:endParaRPr lang="en-US" dirty="0"/>
          </a:p>
        </p:txBody>
      </p:sp>
      <p:pic>
        <p:nvPicPr>
          <p:cNvPr id="4098" name="Picture 2" descr="Data visualization in python">
            <a:extLst>
              <a:ext uri="{FF2B5EF4-FFF2-40B4-BE49-F238E27FC236}">
                <a16:creationId xmlns:a16="http://schemas.microsoft.com/office/drawing/2014/main" id="{2523BC7F-F918-5F62-3AA6-C16404A5A26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480565" y="5009882"/>
            <a:ext cx="2663495" cy="1780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1168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3BA9B-917C-8C6D-797E-10A701D41432}"/>
              </a:ext>
            </a:extLst>
          </p:cNvPr>
          <p:cNvSpPr>
            <a:spLocks noGrp="1"/>
          </p:cNvSpPr>
          <p:nvPr>
            <p:ph type="title"/>
          </p:nvPr>
        </p:nvSpPr>
        <p:spPr>
          <a:xfrm>
            <a:off x="1057790" y="90152"/>
            <a:ext cx="10064239" cy="706019"/>
          </a:xfrm>
        </p:spPr>
        <p:txBody>
          <a:bodyPr/>
          <a:lstStyle/>
          <a:p>
            <a:pPr algn="ctr"/>
            <a:r>
              <a:rPr lang="en-US" sz="2400" b="1" dirty="0" err="1">
                <a:latin typeface="+mj-lt"/>
              </a:rPr>
              <a:t>Plotly</a:t>
            </a:r>
            <a:r>
              <a:rPr lang="en-US" sz="2400" b="1" dirty="0">
                <a:latin typeface="+mj-lt"/>
              </a:rPr>
              <a:t> Dash</a:t>
            </a:r>
          </a:p>
        </p:txBody>
      </p:sp>
      <p:sp>
        <p:nvSpPr>
          <p:cNvPr id="3" name="Content Placeholder 2">
            <a:extLst>
              <a:ext uri="{FF2B5EF4-FFF2-40B4-BE49-F238E27FC236}">
                <a16:creationId xmlns:a16="http://schemas.microsoft.com/office/drawing/2014/main" id="{BF23E265-2AE2-2741-B29C-427BA537A009}"/>
              </a:ext>
            </a:extLst>
          </p:cNvPr>
          <p:cNvSpPr>
            <a:spLocks noGrp="1"/>
          </p:cNvSpPr>
          <p:nvPr>
            <p:ph idx="1"/>
          </p:nvPr>
        </p:nvSpPr>
        <p:spPr>
          <a:xfrm>
            <a:off x="610037" y="1208270"/>
            <a:ext cx="10762008" cy="4990588"/>
          </a:xfrm>
        </p:spPr>
        <p:txBody>
          <a:bodyPr/>
          <a:lstStyle/>
          <a:p>
            <a:pPr algn="just">
              <a:lnSpc>
                <a:spcPct val="150000"/>
              </a:lnSpc>
            </a:pPr>
            <a:r>
              <a:rPr lang="en-US" sz="1400" b="0" i="0" dirty="0">
                <a:solidFill>
                  <a:srgbClr val="05192D"/>
                </a:solidFill>
                <a:effectLst/>
                <a:highlight>
                  <a:srgbClr val="FFFFFF"/>
                </a:highlight>
                <a:latin typeface="+mn-lt"/>
              </a:rPr>
              <a:t>Dash is Python framework for building web applications. It built on top of Flask, </a:t>
            </a:r>
            <a:r>
              <a:rPr lang="en-US" sz="1400" b="0" i="0" dirty="0" err="1">
                <a:solidFill>
                  <a:srgbClr val="05192D"/>
                </a:solidFill>
                <a:effectLst/>
                <a:highlight>
                  <a:srgbClr val="FFFFFF"/>
                </a:highlight>
                <a:latin typeface="+mn-lt"/>
              </a:rPr>
              <a:t>Plotly.js</a:t>
            </a:r>
            <a:r>
              <a:rPr lang="en-US" sz="1400" b="0" i="0" dirty="0">
                <a:solidFill>
                  <a:srgbClr val="05192D"/>
                </a:solidFill>
                <a:effectLst/>
                <a:highlight>
                  <a:srgbClr val="FFFFFF"/>
                </a:highlight>
                <a:latin typeface="+mn-lt"/>
              </a:rPr>
              <a:t>, React and React </a:t>
            </a:r>
            <a:r>
              <a:rPr lang="en-US" sz="1400" b="0" i="0" dirty="0" err="1">
                <a:solidFill>
                  <a:srgbClr val="05192D"/>
                </a:solidFill>
                <a:effectLst/>
                <a:highlight>
                  <a:srgbClr val="FFFFFF"/>
                </a:highlight>
                <a:latin typeface="+mn-lt"/>
              </a:rPr>
              <a:t>Js</a:t>
            </a:r>
            <a:r>
              <a:rPr lang="en-US" sz="1400" b="0" i="0" dirty="0">
                <a:solidFill>
                  <a:srgbClr val="05192D"/>
                </a:solidFill>
                <a:effectLst/>
                <a:highlight>
                  <a:srgbClr val="FFFFFF"/>
                </a:highlight>
                <a:latin typeface="+mn-lt"/>
              </a:rPr>
              <a:t>. It enables you to build dashboards using pure Python. Dash is open source, and its apps run on the web browser</a:t>
            </a:r>
          </a:p>
          <a:p>
            <a:pPr algn="just">
              <a:lnSpc>
                <a:spcPct val="150000"/>
              </a:lnSpc>
            </a:pPr>
            <a:r>
              <a:rPr lang="en-US" sz="1400" b="0" i="0" dirty="0">
                <a:solidFill>
                  <a:srgbClr val="05192D"/>
                </a:solidFill>
                <a:effectLst/>
                <a:highlight>
                  <a:srgbClr val="FFFFFF"/>
                </a:highlight>
                <a:latin typeface="+mn-lt"/>
              </a:rPr>
              <a:t>A Dash application is usually composed of two parts. The first part is the layout and describes how the app will look like and the second part describes the interactivity of the application. Dash provides HTML classes that enable us to generate HTML content with Python.</a:t>
            </a:r>
          </a:p>
          <a:p>
            <a:pPr algn="l"/>
            <a:r>
              <a:rPr lang="en-US" sz="1400" b="1" i="1" dirty="0">
                <a:solidFill>
                  <a:srgbClr val="1F2328"/>
                </a:solidFill>
                <a:effectLst/>
                <a:highlight>
                  <a:srgbClr val="FFFFFF"/>
                </a:highlight>
                <a:latin typeface="+mn-lt"/>
              </a:rPr>
              <a:t>Dash is the most downloaded, trusted Python framework for building ML &amp; data science web apps</a:t>
            </a:r>
            <a:r>
              <a:rPr lang="en-US" sz="1400" b="1" i="0" dirty="0">
                <a:solidFill>
                  <a:srgbClr val="1F2328"/>
                </a:solidFill>
                <a:effectLst/>
                <a:highlight>
                  <a:srgbClr val="FFFFFF"/>
                </a:highlight>
                <a:latin typeface="+mn-lt"/>
              </a:rPr>
              <a:t>.</a:t>
            </a:r>
          </a:p>
          <a:p>
            <a:pPr marL="0" indent="0">
              <a:buNone/>
            </a:pPr>
            <a:endParaRPr lang="en-US" sz="1400" dirty="0">
              <a:latin typeface="+mn-lt"/>
            </a:endParaRPr>
          </a:p>
        </p:txBody>
      </p:sp>
      <p:pic>
        <p:nvPicPr>
          <p:cNvPr id="5128" name="Picture 8">
            <a:extLst>
              <a:ext uri="{FF2B5EF4-FFF2-40B4-BE49-F238E27FC236}">
                <a16:creationId xmlns:a16="http://schemas.microsoft.com/office/drawing/2014/main" id="{1416979A-E08F-C58F-CDF7-6DD670A7FF8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6601" y="3022897"/>
            <a:ext cx="4680402" cy="374495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Crossfiltering Dash App">
            <a:extLst>
              <a:ext uri="{FF2B5EF4-FFF2-40B4-BE49-F238E27FC236}">
                <a16:creationId xmlns:a16="http://schemas.microsoft.com/office/drawing/2014/main" id="{361C8067-40CC-725E-D2C3-F9C5AC0E062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847008" y="3022897"/>
            <a:ext cx="6120417" cy="34296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Dash Extensions">
            <a:extLst>
              <a:ext uri="{FF2B5EF4-FFF2-40B4-BE49-F238E27FC236}">
                <a16:creationId xmlns:a16="http://schemas.microsoft.com/office/drawing/2014/main" id="{6163B76A-05A5-8A12-5D57-8795B433BDE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562733" y="6452567"/>
            <a:ext cx="1425133" cy="3946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F897966-34B3-FC01-6CB6-089A9F80A4DC}"/>
              </a:ext>
            </a:extLst>
          </p:cNvPr>
          <p:cNvSpPr txBox="1"/>
          <p:nvPr/>
        </p:nvSpPr>
        <p:spPr>
          <a:xfrm>
            <a:off x="6262520" y="6610957"/>
            <a:ext cx="2578994" cy="215444"/>
          </a:xfrm>
          <a:prstGeom prst="rect">
            <a:avLst/>
          </a:prstGeom>
          <a:noFill/>
        </p:spPr>
        <p:txBody>
          <a:bodyPr wrap="square">
            <a:spAutoFit/>
          </a:bodyPr>
          <a:lstStyle/>
          <a:p>
            <a:r>
              <a:rPr lang="en-US" sz="800" dirty="0"/>
              <a:t>https://</a:t>
            </a:r>
            <a:r>
              <a:rPr lang="en-US" sz="800" dirty="0" err="1"/>
              <a:t>github.com</a:t>
            </a:r>
            <a:r>
              <a:rPr lang="en-US" sz="800" dirty="0"/>
              <a:t>/</a:t>
            </a:r>
            <a:r>
              <a:rPr lang="en-US" sz="800" dirty="0" err="1"/>
              <a:t>plotly</a:t>
            </a:r>
            <a:r>
              <a:rPr lang="en-US" sz="800" dirty="0"/>
              <a:t>/</a:t>
            </a:r>
            <a:r>
              <a:rPr lang="en-US" sz="800" dirty="0" err="1"/>
              <a:t>dash?tab</a:t>
            </a:r>
            <a:r>
              <a:rPr lang="en-US" sz="800" dirty="0"/>
              <a:t>=readme-</a:t>
            </a:r>
            <a:r>
              <a:rPr lang="en-US" sz="800" dirty="0" err="1"/>
              <a:t>ov</a:t>
            </a:r>
            <a:r>
              <a:rPr lang="en-US" sz="800" dirty="0"/>
              <a:t>-file</a:t>
            </a:r>
          </a:p>
        </p:txBody>
      </p:sp>
    </p:spTree>
    <p:extLst>
      <p:ext uri="{BB962C8B-B14F-4D97-AF65-F5344CB8AC3E}">
        <p14:creationId xmlns:p14="http://schemas.microsoft.com/office/powerpoint/2010/main" val="1795663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09B2-FDA8-17D9-D8ED-791BA8D52DE7}"/>
              </a:ext>
            </a:extLst>
          </p:cNvPr>
          <p:cNvSpPr>
            <a:spLocks noGrp="1"/>
          </p:cNvSpPr>
          <p:nvPr>
            <p:ph type="title"/>
          </p:nvPr>
        </p:nvSpPr>
        <p:spPr>
          <a:xfrm>
            <a:off x="1057790" y="115910"/>
            <a:ext cx="10064239" cy="680261"/>
          </a:xfrm>
        </p:spPr>
        <p:txBody>
          <a:bodyPr/>
          <a:lstStyle/>
          <a:p>
            <a:pPr algn="ctr"/>
            <a:r>
              <a:rPr lang="en-US" sz="2800" b="1" dirty="0">
                <a:latin typeface="+mj-lt"/>
              </a:rPr>
              <a:t>Poll Question</a:t>
            </a:r>
            <a:endParaRPr lang="en-US" sz="2800" dirty="0"/>
          </a:p>
        </p:txBody>
      </p:sp>
      <p:sp>
        <p:nvSpPr>
          <p:cNvPr id="3" name="Content Placeholder 2">
            <a:extLst>
              <a:ext uri="{FF2B5EF4-FFF2-40B4-BE49-F238E27FC236}">
                <a16:creationId xmlns:a16="http://schemas.microsoft.com/office/drawing/2014/main" id="{F0C73B11-FEBF-5864-EE14-EA6A85B4B984}"/>
              </a:ext>
            </a:extLst>
          </p:cNvPr>
          <p:cNvSpPr>
            <a:spLocks noGrp="1"/>
          </p:cNvSpPr>
          <p:nvPr>
            <p:ph idx="1"/>
          </p:nvPr>
        </p:nvSpPr>
        <p:spPr/>
        <p:txBody>
          <a:bodyPr/>
          <a:lstStyle/>
          <a:p>
            <a:pPr algn="just">
              <a:lnSpc>
                <a:spcPct val="250000"/>
              </a:lnSpc>
            </a:pPr>
            <a:r>
              <a:rPr lang="en-US" sz="2000" dirty="0">
                <a:latin typeface="+mn-lt"/>
              </a:rPr>
              <a:t>What are the advantages of data visualization? (Multiple selection)</a:t>
            </a:r>
            <a:endParaRPr lang="en-US" sz="1800" dirty="0"/>
          </a:p>
          <a:p>
            <a:pPr lvl="1" algn="just">
              <a:lnSpc>
                <a:spcPct val="250000"/>
              </a:lnSpc>
              <a:buFont typeface="Wingdings" pitchFamily="2" charset="2"/>
              <a:buChar char="§"/>
            </a:pPr>
            <a:r>
              <a:rPr lang="en-US" sz="2000" dirty="0">
                <a:latin typeface="Calibri" panose="020F0502020204030204" pitchFamily="34" charset="0"/>
                <a:cs typeface="Calibri" panose="020F0502020204030204" pitchFamily="34" charset="0"/>
              </a:rPr>
              <a:t>Show trends, patterns &amp; outliers. Display complex relationships</a:t>
            </a:r>
          </a:p>
          <a:p>
            <a:pPr lvl="1" algn="just">
              <a:lnSpc>
                <a:spcPct val="250000"/>
              </a:lnSpc>
              <a:buFont typeface="Wingdings" pitchFamily="2" charset="2"/>
              <a:buChar char="§"/>
            </a:pPr>
            <a:r>
              <a:rPr lang="en-US" sz="2000" dirty="0">
                <a:latin typeface="Calibri" panose="020F0502020204030204" pitchFamily="34" charset="0"/>
                <a:cs typeface="Calibri" panose="020F0502020204030204" pitchFamily="34" charset="0"/>
              </a:rPr>
              <a:t>Share information/data easily with the intended audience </a:t>
            </a:r>
          </a:p>
          <a:p>
            <a:pPr lvl="1" algn="just">
              <a:lnSpc>
                <a:spcPct val="250000"/>
              </a:lnSpc>
              <a:buFont typeface="Wingdings" pitchFamily="2" charset="2"/>
              <a:buChar char="§"/>
            </a:pPr>
            <a:r>
              <a:rPr lang="en-US" sz="2000" dirty="0">
                <a:latin typeface="Calibri" panose="020F0502020204030204" pitchFamily="34" charset="0"/>
                <a:cs typeface="Calibri" panose="020F0502020204030204" pitchFamily="34" charset="0"/>
              </a:rPr>
              <a:t>Enable teams to take appropriate actions or strategic decision quickly</a:t>
            </a:r>
          </a:p>
          <a:p>
            <a:pPr lvl="1" algn="just">
              <a:lnSpc>
                <a:spcPct val="250000"/>
              </a:lnSpc>
              <a:buFont typeface="Wingdings" pitchFamily="2" charset="2"/>
              <a:buChar char="§"/>
            </a:pPr>
            <a:r>
              <a:rPr lang="en-US" sz="2000" dirty="0">
                <a:latin typeface="Calibri" panose="020F0502020204030204" pitchFamily="34" charset="0"/>
                <a:cs typeface="Calibri" panose="020F0502020204030204" pitchFamily="34" charset="0"/>
              </a:rPr>
              <a:t>Biased or inaccurate information</a:t>
            </a:r>
          </a:p>
          <a:p>
            <a:pPr marL="609585" lvl="1" indent="0" algn="just">
              <a:lnSpc>
                <a:spcPct val="150000"/>
              </a:lnSpc>
              <a:buNone/>
            </a:pPr>
            <a:endParaRPr lang="en-US" sz="2000" dirty="0">
              <a:latin typeface="Calibri" panose="020F0502020204030204" pitchFamily="34" charset="0"/>
              <a:cs typeface="Calibri" panose="020F0502020204030204" pitchFamily="34" charset="0"/>
            </a:endParaRPr>
          </a:p>
          <a:p>
            <a:pPr marL="0" indent="0">
              <a:buNone/>
            </a:pPr>
            <a:endParaRPr lang="en-US" dirty="0"/>
          </a:p>
          <a:p>
            <a:pPr marL="0" indent="0">
              <a:buNone/>
            </a:pPr>
            <a:endParaRPr lang="en-US" dirty="0"/>
          </a:p>
          <a:p>
            <a:pPr marL="990586" lvl="1" indent="-457200"/>
            <a:endParaRPr lang="en-US" dirty="0"/>
          </a:p>
          <a:p>
            <a:endParaRPr lang="en-US" dirty="0"/>
          </a:p>
          <a:p>
            <a:pPr lvl="1">
              <a:buFont typeface="Wingdings" pitchFamily="2" charset="2"/>
              <a:buChar char="§"/>
            </a:pPr>
            <a:endParaRPr lang="en-US" dirty="0"/>
          </a:p>
        </p:txBody>
      </p:sp>
    </p:spTree>
    <p:extLst>
      <p:ext uri="{BB962C8B-B14F-4D97-AF65-F5344CB8AC3E}">
        <p14:creationId xmlns:p14="http://schemas.microsoft.com/office/powerpoint/2010/main" val="32335086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219D9-8F13-8069-772D-D53CCDF75B3C}"/>
              </a:ext>
            </a:extLst>
          </p:cNvPr>
          <p:cNvSpPr>
            <a:spLocks noGrp="1"/>
          </p:cNvSpPr>
          <p:nvPr>
            <p:ph type="title"/>
          </p:nvPr>
        </p:nvSpPr>
        <p:spPr/>
        <p:txBody>
          <a:bodyPr/>
          <a:lstStyle/>
          <a:p>
            <a:pPr algn="ctr"/>
            <a:r>
              <a:rPr lang="en-US" sz="2800" b="1" dirty="0" err="1">
                <a:latin typeface="+mj-lt"/>
              </a:rPr>
              <a:t>Plotly</a:t>
            </a:r>
            <a:r>
              <a:rPr lang="en-US" sz="2800" b="1" dirty="0">
                <a:latin typeface="+mj-lt"/>
              </a:rPr>
              <a:t> Dash</a:t>
            </a:r>
            <a:endParaRPr lang="en-US" sz="2800" dirty="0"/>
          </a:p>
        </p:txBody>
      </p:sp>
      <p:pic>
        <p:nvPicPr>
          <p:cNvPr id="6146" name="Picture 2">
            <a:extLst>
              <a:ext uri="{FF2B5EF4-FFF2-40B4-BE49-F238E27FC236}">
                <a16:creationId xmlns:a16="http://schemas.microsoft.com/office/drawing/2014/main" id="{45CE870D-2214-A2F9-9B24-AA2299A9EA2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1373" y="1300766"/>
            <a:ext cx="6211573" cy="500631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inancial report">
            <a:extLst>
              <a:ext uri="{FF2B5EF4-FFF2-40B4-BE49-F238E27FC236}">
                <a16:creationId xmlns:a16="http://schemas.microsoft.com/office/drawing/2014/main" id="{3A65544B-8AB0-1FDD-C657-A0E58FF63C7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52946" y="1300766"/>
            <a:ext cx="5639054" cy="50063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ue and white text&#10;&#10;Description automatically generated with medium confidence">
            <a:extLst>
              <a:ext uri="{FF2B5EF4-FFF2-40B4-BE49-F238E27FC236}">
                <a16:creationId xmlns:a16="http://schemas.microsoft.com/office/drawing/2014/main" id="{EBC671F0-6AE4-8F40-F368-794F094C4D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998558" y="6524756"/>
            <a:ext cx="1017909" cy="259190"/>
          </a:xfrm>
          <a:prstGeom prst="rect">
            <a:avLst/>
          </a:prstGeom>
        </p:spPr>
      </p:pic>
    </p:spTree>
    <p:extLst>
      <p:ext uri="{BB962C8B-B14F-4D97-AF65-F5344CB8AC3E}">
        <p14:creationId xmlns:p14="http://schemas.microsoft.com/office/powerpoint/2010/main" val="33169093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47363-61CA-9050-B195-8954B11AD7AB}"/>
              </a:ext>
            </a:extLst>
          </p:cNvPr>
          <p:cNvSpPr>
            <a:spLocks noGrp="1"/>
          </p:cNvSpPr>
          <p:nvPr>
            <p:ph type="title"/>
          </p:nvPr>
        </p:nvSpPr>
        <p:spPr>
          <a:xfrm>
            <a:off x="1057790" y="73542"/>
            <a:ext cx="10064239" cy="722629"/>
          </a:xfrm>
        </p:spPr>
        <p:txBody>
          <a:bodyPr/>
          <a:lstStyle/>
          <a:p>
            <a:pPr algn="ctr"/>
            <a:r>
              <a:rPr lang="en-US" sz="2800" b="1" dirty="0" err="1">
                <a:latin typeface="+mj-lt"/>
              </a:rPr>
              <a:t>Plotly</a:t>
            </a:r>
            <a:r>
              <a:rPr lang="en-US" sz="2800" b="1" dirty="0">
                <a:latin typeface="+mj-lt"/>
              </a:rPr>
              <a:t> Dash</a:t>
            </a:r>
            <a:endParaRPr lang="en-US" sz="2800" dirty="0"/>
          </a:p>
        </p:txBody>
      </p:sp>
      <p:pic>
        <p:nvPicPr>
          <p:cNvPr id="5" name="Content Placeholder 4" descr="A screenshot of a computer program&#10;&#10;Description automatically generated">
            <a:extLst>
              <a:ext uri="{FF2B5EF4-FFF2-40B4-BE49-F238E27FC236}">
                <a16:creationId xmlns:a16="http://schemas.microsoft.com/office/drawing/2014/main" id="{2B033920-3B31-9106-1274-2C0671EF654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4649273" y="864188"/>
            <a:ext cx="5988676" cy="5920270"/>
          </a:xfrm>
        </p:spPr>
      </p:pic>
      <p:pic>
        <p:nvPicPr>
          <p:cNvPr id="7" name="Picture 6" descr="A close up of a text&#10;&#10;Description automatically generated">
            <a:extLst>
              <a:ext uri="{FF2B5EF4-FFF2-40B4-BE49-F238E27FC236}">
                <a16:creationId xmlns:a16="http://schemas.microsoft.com/office/drawing/2014/main" id="{63614382-97F1-B1C8-8856-88076066AE92}"/>
              </a:ext>
            </a:extLst>
          </p:cNvPr>
          <p:cNvPicPr>
            <a:picLocks noChangeAspect="1"/>
          </p:cNvPicPr>
          <p:nvPr/>
        </p:nvPicPr>
        <p:blipFill>
          <a:blip r:embed="rId3"/>
          <a:stretch>
            <a:fillRect/>
          </a:stretch>
        </p:blipFill>
        <p:spPr>
          <a:xfrm>
            <a:off x="245951" y="2138249"/>
            <a:ext cx="2616200" cy="1422400"/>
          </a:xfrm>
          <a:prstGeom prst="rect">
            <a:avLst/>
          </a:prstGeom>
        </p:spPr>
      </p:pic>
      <p:pic>
        <p:nvPicPr>
          <p:cNvPr id="8" name="Picture 7" descr="A blue and white text&#10;&#10;Description automatically generated with medium confidence">
            <a:extLst>
              <a:ext uri="{FF2B5EF4-FFF2-40B4-BE49-F238E27FC236}">
                <a16:creationId xmlns:a16="http://schemas.microsoft.com/office/drawing/2014/main" id="{C71911AB-CC70-0A35-DE85-B9AE6ED56D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17538" y="6529589"/>
            <a:ext cx="998929" cy="254357"/>
          </a:xfrm>
          <a:prstGeom prst="rect">
            <a:avLst/>
          </a:prstGeom>
        </p:spPr>
      </p:pic>
    </p:spTree>
    <p:extLst>
      <p:ext uri="{BB962C8B-B14F-4D97-AF65-F5344CB8AC3E}">
        <p14:creationId xmlns:p14="http://schemas.microsoft.com/office/powerpoint/2010/main" val="25834666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EB609-D384-C3A8-B6D6-5B855E073250}"/>
              </a:ext>
            </a:extLst>
          </p:cNvPr>
          <p:cNvSpPr>
            <a:spLocks noGrp="1"/>
          </p:cNvSpPr>
          <p:nvPr>
            <p:ph type="title"/>
          </p:nvPr>
        </p:nvSpPr>
        <p:spPr>
          <a:xfrm>
            <a:off x="1057790" y="141668"/>
            <a:ext cx="10064239" cy="654503"/>
          </a:xfrm>
        </p:spPr>
        <p:txBody>
          <a:bodyPr/>
          <a:lstStyle/>
          <a:p>
            <a:pPr algn="ctr"/>
            <a:r>
              <a:rPr lang="en-US" sz="2400" b="1" dirty="0">
                <a:latin typeface="+mj-lt"/>
              </a:rPr>
              <a:t>New York Uber Rides</a:t>
            </a:r>
          </a:p>
        </p:txBody>
      </p:sp>
      <p:pic>
        <p:nvPicPr>
          <p:cNvPr id="13" name="Picture 12" descr="A screenshot of a computer&#10;&#10;Description automatically generated">
            <a:extLst>
              <a:ext uri="{FF2B5EF4-FFF2-40B4-BE49-F238E27FC236}">
                <a16:creationId xmlns:a16="http://schemas.microsoft.com/office/drawing/2014/main" id="{B46489AB-0DE5-8837-F3FC-CCC1534261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5612" y="1097315"/>
            <a:ext cx="10831132" cy="5524967"/>
          </a:xfrm>
          <a:prstGeom prst="rect">
            <a:avLst/>
          </a:prstGeom>
        </p:spPr>
      </p:pic>
      <p:sp>
        <p:nvSpPr>
          <p:cNvPr id="15" name="TextBox 14">
            <a:extLst>
              <a:ext uri="{FF2B5EF4-FFF2-40B4-BE49-F238E27FC236}">
                <a16:creationId xmlns:a16="http://schemas.microsoft.com/office/drawing/2014/main" id="{0F6B4E92-DB9E-0271-02AD-746674AE49E6}"/>
              </a:ext>
            </a:extLst>
          </p:cNvPr>
          <p:cNvSpPr txBox="1"/>
          <p:nvPr/>
        </p:nvSpPr>
        <p:spPr>
          <a:xfrm>
            <a:off x="5742710" y="6622282"/>
            <a:ext cx="2398690" cy="238466"/>
          </a:xfrm>
          <a:prstGeom prst="rect">
            <a:avLst/>
          </a:prstGeom>
          <a:noFill/>
        </p:spPr>
        <p:txBody>
          <a:bodyPr wrap="square">
            <a:spAutoFit/>
          </a:bodyPr>
          <a:lstStyle/>
          <a:p>
            <a:pPr algn="ctr"/>
            <a:r>
              <a:rPr lang="en-US" sz="900" dirty="0"/>
              <a:t>https://</a:t>
            </a:r>
            <a:r>
              <a:rPr lang="en-US" sz="900" dirty="0" err="1"/>
              <a:t>dash.gallery</a:t>
            </a:r>
            <a:r>
              <a:rPr lang="en-US" sz="900" dirty="0"/>
              <a:t>/dash-uber-rides-demo/</a:t>
            </a:r>
          </a:p>
        </p:txBody>
      </p:sp>
    </p:spTree>
    <p:extLst>
      <p:ext uri="{BB962C8B-B14F-4D97-AF65-F5344CB8AC3E}">
        <p14:creationId xmlns:p14="http://schemas.microsoft.com/office/powerpoint/2010/main" val="26518733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D3B93-E0F5-ECE5-C4F0-41479FE4AACB}"/>
              </a:ext>
            </a:extLst>
          </p:cNvPr>
          <p:cNvSpPr>
            <a:spLocks noGrp="1"/>
          </p:cNvSpPr>
          <p:nvPr>
            <p:ph type="title"/>
          </p:nvPr>
        </p:nvSpPr>
        <p:spPr/>
        <p:txBody>
          <a:bodyPr/>
          <a:lstStyle/>
          <a:p>
            <a:pPr algn="ctr"/>
            <a:r>
              <a:rPr lang="en-US" sz="2800" dirty="0">
                <a:solidFill>
                  <a:schemeClr val="bg1"/>
                </a:solidFill>
                <a:latin typeface="+mj-lt"/>
              </a:rPr>
              <a:t>Support Vector Machines Explorer</a:t>
            </a:r>
          </a:p>
        </p:txBody>
      </p:sp>
      <p:pic>
        <p:nvPicPr>
          <p:cNvPr id="5" name="Content Placeholder 4" descr="A screenshot of a computer&#10;&#10;Description automatically generated">
            <a:extLst>
              <a:ext uri="{FF2B5EF4-FFF2-40B4-BE49-F238E27FC236}">
                <a16:creationId xmlns:a16="http://schemas.microsoft.com/office/drawing/2014/main" id="{8422D50D-7F60-0487-6DBE-47DC5F33E52E}"/>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135587" y="993897"/>
            <a:ext cx="9683250" cy="5445540"/>
          </a:xfrm>
        </p:spPr>
      </p:pic>
      <p:pic>
        <p:nvPicPr>
          <p:cNvPr id="7" name="Picture 6" descr="A blue and white text&#10;&#10;Description automatically generated with medium confidence">
            <a:extLst>
              <a:ext uri="{FF2B5EF4-FFF2-40B4-BE49-F238E27FC236}">
                <a16:creationId xmlns:a16="http://schemas.microsoft.com/office/drawing/2014/main" id="{50118C7F-C623-33A7-BDE4-33A280C810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22029" y="6556196"/>
            <a:ext cx="894438" cy="227750"/>
          </a:xfrm>
          <a:prstGeom prst="rect">
            <a:avLst/>
          </a:prstGeom>
        </p:spPr>
      </p:pic>
      <p:sp>
        <p:nvSpPr>
          <p:cNvPr id="9" name="TextBox 8">
            <a:extLst>
              <a:ext uri="{FF2B5EF4-FFF2-40B4-BE49-F238E27FC236}">
                <a16:creationId xmlns:a16="http://schemas.microsoft.com/office/drawing/2014/main" id="{B106B5EE-52DD-98D1-D5C9-ED2EB0D5879C}"/>
              </a:ext>
            </a:extLst>
          </p:cNvPr>
          <p:cNvSpPr txBox="1"/>
          <p:nvPr/>
        </p:nvSpPr>
        <p:spPr>
          <a:xfrm>
            <a:off x="5199845" y="6537725"/>
            <a:ext cx="1999445" cy="246221"/>
          </a:xfrm>
          <a:prstGeom prst="rect">
            <a:avLst/>
          </a:prstGeom>
          <a:noFill/>
        </p:spPr>
        <p:txBody>
          <a:bodyPr wrap="square">
            <a:spAutoFit/>
          </a:bodyPr>
          <a:lstStyle/>
          <a:p>
            <a:r>
              <a:rPr lang="en-US" sz="1000" dirty="0"/>
              <a:t>https://</a:t>
            </a:r>
            <a:r>
              <a:rPr lang="en-US" sz="1000" dirty="0" err="1"/>
              <a:t>dash.gallery</a:t>
            </a:r>
            <a:r>
              <a:rPr lang="en-US" sz="1000" dirty="0"/>
              <a:t>/</a:t>
            </a:r>
            <a:r>
              <a:rPr lang="en-US" sz="1000" dirty="0" err="1"/>
              <a:t>dashr-svm</a:t>
            </a:r>
            <a:r>
              <a:rPr lang="en-US" sz="1000" dirty="0"/>
              <a:t>/</a:t>
            </a:r>
          </a:p>
        </p:txBody>
      </p:sp>
      <p:sp>
        <p:nvSpPr>
          <p:cNvPr id="11" name="TextBox 10">
            <a:extLst>
              <a:ext uri="{FF2B5EF4-FFF2-40B4-BE49-F238E27FC236}">
                <a16:creationId xmlns:a16="http://schemas.microsoft.com/office/drawing/2014/main" id="{5FA1CFD4-B579-DDE5-665F-F46F1A623A08}"/>
              </a:ext>
            </a:extLst>
          </p:cNvPr>
          <p:cNvSpPr txBox="1"/>
          <p:nvPr/>
        </p:nvSpPr>
        <p:spPr>
          <a:xfrm>
            <a:off x="85273" y="2564716"/>
            <a:ext cx="1945033" cy="2031325"/>
          </a:xfrm>
          <a:prstGeom prst="rect">
            <a:avLst/>
          </a:prstGeom>
          <a:noFill/>
        </p:spPr>
        <p:txBody>
          <a:bodyPr wrap="square">
            <a:spAutoFit/>
          </a:bodyPr>
          <a:lstStyle/>
          <a:p>
            <a:pPr algn="ctr"/>
            <a:r>
              <a:rPr lang="en-US" b="1" i="0" dirty="0">
                <a:solidFill>
                  <a:schemeClr val="bg1"/>
                </a:solidFill>
                <a:effectLst/>
                <a:highlight>
                  <a:srgbClr val="000000"/>
                </a:highlight>
              </a:rPr>
              <a:t>Dash is the most downloaded, trusted framework for building machine learning web apps in Python.</a:t>
            </a:r>
          </a:p>
        </p:txBody>
      </p:sp>
    </p:spTree>
    <p:extLst>
      <p:ext uri="{BB962C8B-B14F-4D97-AF65-F5344CB8AC3E}">
        <p14:creationId xmlns:p14="http://schemas.microsoft.com/office/powerpoint/2010/main" val="40509900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F84A4-B318-9F46-3931-7657469C5898}"/>
              </a:ext>
            </a:extLst>
          </p:cNvPr>
          <p:cNvSpPr>
            <a:spLocks noGrp="1"/>
          </p:cNvSpPr>
          <p:nvPr>
            <p:ph type="title"/>
          </p:nvPr>
        </p:nvSpPr>
        <p:spPr>
          <a:xfrm>
            <a:off x="1057790" y="141668"/>
            <a:ext cx="10064239" cy="654503"/>
          </a:xfrm>
        </p:spPr>
        <p:txBody>
          <a:bodyPr/>
          <a:lstStyle/>
          <a:p>
            <a:pPr algn="ctr"/>
            <a:r>
              <a:rPr lang="en-US" sz="2800" b="1" dirty="0">
                <a:latin typeface="+mj-lt"/>
              </a:rPr>
              <a:t>Data Visualization tools</a:t>
            </a:r>
          </a:p>
        </p:txBody>
      </p:sp>
      <p:pic>
        <p:nvPicPr>
          <p:cNvPr id="5" name="Content Placeholder 4" descr="A white grid with black text&#10;&#10;Description automatically generated">
            <a:extLst>
              <a:ext uri="{FF2B5EF4-FFF2-40B4-BE49-F238E27FC236}">
                <a16:creationId xmlns:a16="http://schemas.microsoft.com/office/drawing/2014/main" id="{30E80644-CBDF-C05F-D7BA-19A94A77F183}"/>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422769" y="1128868"/>
            <a:ext cx="7660118" cy="5362083"/>
          </a:xfrm>
        </p:spPr>
      </p:pic>
      <p:pic>
        <p:nvPicPr>
          <p:cNvPr id="7" name="Picture 6" descr="A screenshot of a computer&#10;&#10;Description automatically generated">
            <a:extLst>
              <a:ext uri="{FF2B5EF4-FFF2-40B4-BE49-F238E27FC236}">
                <a16:creationId xmlns:a16="http://schemas.microsoft.com/office/drawing/2014/main" id="{AC8BC1C8-0F81-A1CD-047B-AE1712BE0AB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9113" y="1592508"/>
            <a:ext cx="4125937" cy="2026456"/>
          </a:xfrm>
          <a:prstGeom prst="rect">
            <a:avLst/>
          </a:prstGeom>
        </p:spPr>
      </p:pic>
      <p:pic>
        <p:nvPicPr>
          <p:cNvPr id="9" name="Picture 8" descr="A screenshot of a data visualization tool&#10;&#10;Description automatically generated">
            <a:extLst>
              <a:ext uri="{FF2B5EF4-FFF2-40B4-BE49-F238E27FC236}">
                <a16:creationId xmlns:a16="http://schemas.microsoft.com/office/drawing/2014/main" id="{CA97AE46-EB01-3506-57CE-3DAD938BF3E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9113" y="4184805"/>
            <a:ext cx="4012126" cy="1559172"/>
          </a:xfrm>
          <a:prstGeom prst="rect">
            <a:avLst/>
          </a:prstGeom>
        </p:spPr>
      </p:pic>
    </p:spTree>
    <p:extLst>
      <p:ext uri="{BB962C8B-B14F-4D97-AF65-F5344CB8AC3E}">
        <p14:creationId xmlns:p14="http://schemas.microsoft.com/office/powerpoint/2010/main" val="28158314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65B3B-F4A3-2738-BE7B-DA8CDD025477}"/>
              </a:ext>
            </a:extLst>
          </p:cNvPr>
          <p:cNvSpPr>
            <a:spLocks noGrp="1"/>
          </p:cNvSpPr>
          <p:nvPr>
            <p:ph type="title"/>
          </p:nvPr>
        </p:nvSpPr>
        <p:spPr>
          <a:xfrm>
            <a:off x="1057790" y="141668"/>
            <a:ext cx="10064239" cy="654503"/>
          </a:xfrm>
        </p:spPr>
        <p:txBody>
          <a:bodyPr/>
          <a:lstStyle/>
          <a:p>
            <a:pPr algn="ctr"/>
            <a:r>
              <a:rPr lang="en-US" sz="2800" b="1" dirty="0">
                <a:latin typeface="+mj-lt"/>
              </a:rPr>
              <a:t>Data Visualization Trends</a:t>
            </a:r>
            <a:br>
              <a:rPr lang="en-US" b="1" i="0" dirty="0">
                <a:solidFill>
                  <a:srgbClr val="242424"/>
                </a:solidFill>
                <a:effectLst/>
                <a:highlight>
                  <a:srgbClr val="FFFFFF"/>
                </a:highlight>
                <a:latin typeface="sohne"/>
              </a:rPr>
            </a:br>
            <a:br>
              <a:rPr lang="en-US" dirty="0">
                <a:effectLst/>
              </a:rPr>
            </a:br>
            <a:br>
              <a:rPr lang="en-US" dirty="0">
                <a:effectLst/>
              </a:rPr>
            </a:br>
            <a:endParaRPr lang="en-US" dirty="0"/>
          </a:p>
        </p:txBody>
      </p:sp>
      <p:pic>
        <p:nvPicPr>
          <p:cNvPr id="5" name="Content Placeholder 4" descr="A diagram of data visualization trends&#10;&#10;Description automatically generated">
            <a:extLst>
              <a:ext uri="{FF2B5EF4-FFF2-40B4-BE49-F238E27FC236}">
                <a16:creationId xmlns:a16="http://schemas.microsoft.com/office/drawing/2014/main" id="{C713F8D1-2F0C-9CA2-ACA9-84FADF024D35}"/>
              </a:ext>
            </a:extLst>
          </p:cNvPr>
          <p:cNvPicPr>
            <a:picLocks noGrp="1" noChangeAspect="1"/>
          </p:cNvPicPr>
          <p:nvPr>
            <p:ph idx="1"/>
          </p:nvPr>
        </p:nvPicPr>
        <p:blipFill>
          <a:blip r:embed="rId3"/>
          <a:stretch>
            <a:fillRect/>
          </a:stretch>
        </p:blipFill>
        <p:spPr>
          <a:xfrm>
            <a:off x="104022" y="1553423"/>
            <a:ext cx="11863200" cy="4589799"/>
          </a:xfrm>
        </p:spPr>
      </p:pic>
    </p:spTree>
    <p:extLst>
      <p:ext uri="{BB962C8B-B14F-4D97-AF65-F5344CB8AC3E}">
        <p14:creationId xmlns:p14="http://schemas.microsoft.com/office/powerpoint/2010/main" val="25143024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0317C-20D6-5C72-F61B-2318D9E373BC}"/>
              </a:ext>
            </a:extLst>
          </p:cNvPr>
          <p:cNvSpPr>
            <a:spLocks noGrp="1"/>
          </p:cNvSpPr>
          <p:nvPr>
            <p:ph type="title"/>
          </p:nvPr>
        </p:nvSpPr>
        <p:spPr>
          <a:xfrm>
            <a:off x="1057790" y="167425"/>
            <a:ext cx="10064239" cy="628746"/>
          </a:xfrm>
        </p:spPr>
        <p:txBody>
          <a:bodyPr/>
          <a:lstStyle/>
          <a:p>
            <a:pPr algn="ctr"/>
            <a:r>
              <a:rPr lang="en-US" sz="2400" b="1" dirty="0">
                <a:latin typeface="+mj-lt"/>
              </a:rPr>
              <a:t>Conclusion</a:t>
            </a:r>
          </a:p>
        </p:txBody>
      </p:sp>
      <p:sp>
        <p:nvSpPr>
          <p:cNvPr id="3" name="Content Placeholder 2">
            <a:extLst>
              <a:ext uri="{FF2B5EF4-FFF2-40B4-BE49-F238E27FC236}">
                <a16:creationId xmlns:a16="http://schemas.microsoft.com/office/drawing/2014/main" id="{66BD752F-026C-BD36-71E3-9FC621FB6846}"/>
              </a:ext>
            </a:extLst>
          </p:cNvPr>
          <p:cNvSpPr>
            <a:spLocks noGrp="1"/>
          </p:cNvSpPr>
          <p:nvPr>
            <p:ph idx="1"/>
          </p:nvPr>
        </p:nvSpPr>
        <p:spPr/>
        <p:txBody>
          <a:bodyPr/>
          <a:lstStyle/>
          <a:p>
            <a:pPr marL="0" indent="0">
              <a:buNone/>
            </a:pPr>
            <a:endParaRPr lang="en-US" dirty="0"/>
          </a:p>
          <a:p>
            <a:pPr marL="0" indent="0">
              <a:buNone/>
            </a:pPr>
            <a:endParaRPr lang="en-US" dirty="0"/>
          </a:p>
          <a:p>
            <a:pPr marL="0" indent="0" algn="just">
              <a:lnSpc>
                <a:spcPct val="150000"/>
              </a:lnSpc>
              <a:buNone/>
            </a:pPr>
            <a:r>
              <a:rPr lang="en-US" sz="1800" b="1" i="1" dirty="0">
                <a:solidFill>
                  <a:srgbClr val="242424"/>
                </a:solidFill>
                <a:effectLst/>
                <a:highlight>
                  <a:srgbClr val="FFFFFF"/>
                </a:highlight>
                <a:latin typeface="+mn-lt"/>
              </a:rPr>
              <a:t>Data visualization has emerged as an indispensable tool for transforming raw data into meaningful and insightful representations. As the volume and complexity of data continue to grow exponentially, effective data visualization techniques have become essential for extracting knowledge, identifying patterns, and communicating insights to a wider audience.</a:t>
            </a:r>
            <a:endParaRPr lang="en-US" sz="1800" b="1" i="1" dirty="0">
              <a:latin typeface="+mn-lt"/>
            </a:endParaRPr>
          </a:p>
          <a:p>
            <a:pPr marL="0" indent="0">
              <a:buNone/>
            </a:pPr>
            <a:endParaRPr lang="en-US" dirty="0"/>
          </a:p>
        </p:txBody>
      </p:sp>
    </p:spTree>
    <p:extLst>
      <p:ext uri="{BB962C8B-B14F-4D97-AF65-F5344CB8AC3E}">
        <p14:creationId xmlns:p14="http://schemas.microsoft.com/office/powerpoint/2010/main" val="20471399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6BBD8-3B04-003C-2D07-F00CB1161B82}"/>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435633B1-8DD7-4DF2-878A-7F3A07930824}"/>
              </a:ext>
            </a:extLst>
          </p:cNvPr>
          <p:cNvSpPr>
            <a:spLocks noGrp="1"/>
          </p:cNvSpPr>
          <p:nvPr>
            <p:ph idx="1"/>
          </p:nvPr>
        </p:nvSpPr>
        <p:spPr>
          <a:xfrm>
            <a:off x="1200667" y="1129382"/>
            <a:ext cx="9778483" cy="4990588"/>
          </a:xfrm>
        </p:spPr>
        <p:txBody>
          <a:bodyPr/>
          <a:lstStyle/>
          <a:p>
            <a:pPr algn="just">
              <a:lnSpc>
                <a:spcPct val="200000"/>
              </a:lnSpc>
              <a:buFont typeface="Arial" panose="020B0604020202020204" pitchFamily="34" charset="0"/>
              <a:buChar char="•"/>
            </a:pPr>
            <a:r>
              <a:rPr lang="en-US" sz="1400" dirty="0">
                <a:latin typeface="Calibri" panose="020F0502020204030204" pitchFamily="34" charset="0"/>
                <a:cs typeface="Calibri" panose="020F0502020204030204" pitchFamily="34" charset="0"/>
                <a:hlinkClick r:id="rId2"/>
              </a:rPr>
              <a:t>https://spectrum.adobe.com/page/data-visualization-fundamentals/</a:t>
            </a:r>
            <a:endParaRPr lang="en-US" sz="1400" dirty="0">
              <a:latin typeface="Calibri" panose="020F0502020204030204" pitchFamily="34" charset="0"/>
              <a:cs typeface="Calibri" panose="020F0502020204030204" pitchFamily="34" charset="0"/>
            </a:endParaRPr>
          </a:p>
          <a:p>
            <a:pPr algn="just">
              <a:lnSpc>
                <a:spcPct val="200000"/>
              </a:lnSpc>
              <a:buFont typeface="Arial" panose="020B0604020202020204" pitchFamily="34" charset="0"/>
              <a:buChar char="•"/>
            </a:pPr>
            <a:r>
              <a:rPr lang="en-US" sz="1400" dirty="0">
                <a:latin typeface="Calibri" panose="020F0502020204030204" pitchFamily="34" charset="0"/>
                <a:cs typeface="Calibri" panose="020F0502020204030204" pitchFamily="34" charset="0"/>
                <a:hlinkClick r:id="rId3"/>
              </a:rPr>
              <a:t>https://www.thoughtspot.com/data-trends/data-visualization/data-visualization-principles</a:t>
            </a:r>
            <a:endParaRPr lang="en-US" sz="1400" dirty="0">
              <a:latin typeface="Calibri" panose="020F0502020204030204" pitchFamily="34" charset="0"/>
              <a:cs typeface="Calibri" panose="020F0502020204030204" pitchFamily="34" charset="0"/>
            </a:endParaRPr>
          </a:p>
          <a:p>
            <a:pPr algn="just">
              <a:lnSpc>
                <a:spcPct val="200000"/>
              </a:lnSpc>
              <a:buFont typeface="Arial" panose="020B0604020202020204" pitchFamily="34" charset="0"/>
              <a:buChar char="•"/>
            </a:pPr>
            <a:r>
              <a:rPr lang="en-US" sz="1400" dirty="0">
                <a:latin typeface="Calibri" panose="020F0502020204030204" pitchFamily="34" charset="0"/>
                <a:cs typeface="Calibri" panose="020F0502020204030204" pitchFamily="34" charset="0"/>
                <a:hlinkClick r:id="rId4"/>
              </a:rPr>
              <a:t>https://www.effectivedatastorytelling.com/post/a-data-storytellers-guide-to-avoiding-clutter</a:t>
            </a:r>
            <a:endParaRPr lang="en-US" sz="1400" dirty="0">
              <a:latin typeface="Calibri" panose="020F0502020204030204" pitchFamily="34" charset="0"/>
              <a:cs typeface="Calibri" panose="020F0502020204030204" pitchFamily="34" charset="0"/>
            </a:endParaRPr>
          </a:p>
          <a:p>
            <a:pPr algn="just">
              <a:lnSpc>
                <a:spcPct val="200000"/>
              </a:lnSpc>
              <a:buFont typeface="Arial" panose="020B0604020202020204" pitchFamily="34" charset="0"/>
              <a:buChar char="•"/>
            </a:pPr>
            <a:r>
              <a:rPr lang="en-US" sz="1400" dirty="0">
                <a:latin typeface="Calibri" panose="020F0502020204030204" pitchFamily="34" charset="0"/>
                <a:cs typeface="Calibri" panose="020F0502020204030204" pitchFamily="34" charset="0"/>
                <a:hlinkClick r:id="rId5"/>
              </a:rPr>
              <a:t>https://www.anychart.com/blog/2018/11/20/data-visualization-definition-history-examples/</a:t>
            </a:r>
            <a:endParaRPr lang="en-US" sz="1400" dirty="0">
              <a:latin typeface="Calibri" panose="020F0502020204030204" pitchFamily="34" charset="0"/>
              <a:cs typeface="Calibri" panose="020F0502020204030204" pitchFamily="34" charset="0"/>
            </a:endParaRPr>
          </a:p>
          <a:p>
            <a:pPr algn="just">
              <a:lnSpc>
                <a:spcPct val="200000"/>
              </a:lnSpc>
              <a:buFont typeface="Arial" panose="020B0604020202020204" pitchFamily="34" charset="0"/>
              <a:buChar char="•"/>
            </a:pPr>
            <a:r>
              <a:rPr lang="en-US" sz="1400" dirty="0">
                <a:latin typeface="Calibri" panose="020F0502020204030204" pitchFamily="34" charset="0"/>
                <a:cs typeface="Calibri" panose="020F0502020204030204" pitchFamily="34" charset="0"/>
                <a:hlinkClick r:id="rId6"/>
              </a:rPr>
              <a:t>https://www.thoughtspot.com/data-trends/data-visualization/types-of-charts-graphs</a:t>
            </a:r>
            <a:endParaRPr lang="en-US" sz="1400" dirty="0">
              <a:latin typeface="Calibri" panose="020F0502020204030204" pitchFamily="34" charset="0"/>
              <a:cs typeface="Calibri" panose="020F0502020204030204" pitchFamily="34" charset="0"/>
            </a:endParaRPr>
          </a:p>
          <a:p>
            <a:pPr algn="just">
              <a:lnSpc>
                <a:spcPct val="200000"/>
              </a:lnSpc>
              <a:buFont typeface="Arial" panose="020B0604020202020204" pitchFamily="34" charset="0"/>
              <a:buChar char="•"/>
            </a:pPr>
            <a:r>
              <a:rPr lang="en-US" sz="1400" dirty="0">
                <a:latin typeface="Calibri" panose="020F0502020204030204" pitchFamily="34" charset="0"/>
                <a:cs typeface="Calibri" panose="020F0502020204030204" pitchFamily="34" charset="0"/>
                <a:hlinkClick r:id="rId7"/>
              </a:rPr>
              <a:t>https://www.tableau.com/learn/articles/business-intelligence/bi-business-analytics</a:t>
            </a:r>
            <a:endParaRPr lang="en-US" sz="1400" dirty="0">
              <a:latin typeface="Calibri" panose="020F0502020204030204" pitchFamily="34" charset="0"/>
              <a:cs typeface="Calibri" panose="020F0502020204030204" pitchFamily="34" charset="0"/>
            </a:endParaRPr>
          </a:p>
          <a:p>
            <a:pPr algn="just">
              <a:lnSpc>
                <a:spcPct val="200000"/>
              </a:lnSpc>
              <a:buFont typeface="Arial" panose="020B0604020202020204" pitchFamily="34" charset="0"/>
              <a:buChar char="•"/>
            </a:pPr>
            <a:r>
              <a:rPr lang="en-US" sz="1400" dirty="0">
                <a:latin typeface="Calibri" panose="020F0502020204030204" pitchFamily="34" charset="0"/>
                <a:cs typeface="Calibri" panose="020F0502020204030204" pitchFamily="34" charset="0"/>
                <a:hlinkClick r:id="rId8"/>
              </a:rPr>
              <a:t>https://www.dreamstime.com/seven-benefits-business-intelligence-image148961805</a:t>
            </a:r>
            <a:endParaRPr lang="en-US" sz="1400" dirty="0">
              <a:latin typeface="Calibri" panose="020F0502020204030204" pitchFamily="34" charset="0"/>
              <a:cs typeface="Calibri" panose="020F0502020204030204" pitchFamily="34" charset="0"/>
            </a:endParaRPr>
          </a:p>
          <a:p>
            <a:pPr algn="just">
              <a:lnSpc>
                <a:spcPct val="200000"/>
              </a:lnSpc>
              <a:buFont typeface="Arial" panose="020B0604020202020204" pitchFamily="34" charset="0"/>
              <a:buChar char="•"/>
            </a:pPr>
            <a:r>
              <a:rPr lang="en-US" sz="1400" dirty="0">
                <a:latin typeface="Calibri" panose="020F0502020204030204" pitchFamily="34" charset="0"/>
                <a:cs typeface="Calibri" panose="020F0502020204030204" pitchFamily="34" charset="0"/>
                <a:hlinkClick r:id="rId9"/>
              </a:rPr>
              <a:t>https://www.scribbr.com/frequently-asked-questions/claims-supports-warrants/</a:t>
            </a:r>
            <a:endParaRPr lang="en-US" sz="1400" dirty="0">
              <a:latin typeface="Calibri" panose="020F0502020204030204" pitchFamily="34" charset="0"/>
              <a:cs typeface="Calibri" panose="020F0502020204030204" pitchFamily="34" charset="0"/>
            </a:endParaRPr>
          </a:p>
          <a:p>
            <a:pPr algn="just">
              <a:lnSpc>
                <a:spcPct val="200000"/>
              </a:lnSpc>
              <a:buFont typeface="Arial" panose="020B0604020202020204" pitchFamily="34" charset="0"/>
              <a:buChar char="•"/>
            </a:pPr>
            <a:r>
              <a:rPr lang="en-US" sz="1400" dirty="0">
                <a:latin typeface="Calibri" panose="020F0502020204030204" pitchFamily="34" charset="0"/>
                <a:cs typeface="Calibri" panose="020F0502020204030204" pitchFamily="34" charset="0"/>
                <a:hlinkClick r:id="rId10"/>
              </a:rPr>
              <a:t>https://dash.plotly.com/layout</a:t>
            </a:r>
            <a:endParaRPr lang="en-US" sz="1400" dirty="0">
              <a:latin typeface="Calibri" panose="020F0502020204030204" pitchFamily="34" charset="0"/>
              <a:cs typeface="Calibri" panose="020F0502020204030204" pitchFamily="34" charset="0"/>
            </a:endParaRPr>
          </a:p>
          <a:p>
            <a:pPr algn="just">
              <a:lnSpc>
                <a:spcPct val="200000"/>
              </a:lnSpc>
              <a:buFont typeface="Arial" panose="020B0604020202020204" pitchFamily="34" charset="0"/>
              <a:buChar char="•"/>
            </a:pPr>
            <a:r>
              <a:rPr lang="en-US" sz="1400" dirty="0">
                <a:latin typeface="Calibri" panose="020F0502020204030204" pitchFamily="34" charset="0"/>
                <a:cs typeface="Calibri" panose="020F0502020204030204" pitchFamily="34" charset="0"/>
                <a:hlinkClick r:id="rId11"/>
              </a:rPr>
              <a:t>https://github.com/plotly/dash?tab=readme-ov-file</a:t>
            </a:r>
            <a:endParaRPr lang="en-US" sz="1400" dirty="0">
              <a:latin typeface="Calibri" panose="020F0502020204030204" pitchFamily="34" charset="0"/>
              <a:cs typeface="Calibri" panose="020F0502020204030204" pitchFamily="34" charset="0"/>
            </a:endParaRPr>
          </a:p>
          <a:p>
            <a:pPr algn="just">
              <a:lnSpc>
                <a:spcPct val="200000"/>
              </a:lnSpc>
              <a:buFont typeface="Arial" panose="020B0604020202020204" pitchFamily="34" charset="0"/>
              <a:buChar char="•"/>
            </a:pPr>
            <a:r>
              <a:rPr lang="en-US" sz="1400" dirty="0">
                <a:latin typeface="Calibri" panose="020F0502020204030204" pitchFamily="34" charset="0"/>
                <a:cs typeface="Calibri" panose="020F0502020204030204" pitchFamily="34" charset="0"/>
                <a:hlinkClick r:id="rId12"/>
              </a:rPr>
              <a:t>https://medium.com/@mokkup/the-future-of-data-visualization-2024-and-beyond-3173a8e60494</a:t>
            </a:r>
            <a:endParaRPr lang="en-US" sz="1400" dirty="0">
              <a:latin typeface="Calibri" panose="020F0502020204030204" pitchFamily="34" charset="0"/>
              <a:cs typeface="Calibri" panose="020F0502020204030204" pitchFamily="34" charset="0"/>
            </a:endParaRPr>
          </a:p>
          <a:p>
            <a:pPr algn="just">
              <a:lnSpc>
                <a:spcPct val="150000"/>
              </a:lnSpc>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algn="just">
              <a:lnSpc>
                <a:spcPct val="150000"/>
              </a:lnSpc>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algn="just">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algn="just">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algn="just">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algn="just">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algn="just">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algn="just">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749232390"/>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lgn="l">
          <a:defRPr sz="1200" b="0" baseline="0" dirty="0" smtClean="0">
            <a:solidFill>
              <a:srgbClr val="454D4E"/>
            </a:solidFill>
            <a:latin typeface="Open Sans" panose="020B0606030504020204" pitchFamily="34" charset="0"/>
          </a:defRPr>
        </a:defPPr>
      </a:lstStyle>
    </a:tx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2022 Slide Template_ Pearson Live Training</Template>
  <TotalTime>121880</TotalTime>
  <Words>10811</Words>
  <Application>Microsoft Macintosh PowerPoint</Application>
  <PresentationFormat>Widescreen</PresentationFormat>
  <Paragraphs>605</Paragraphs>
  <Slides>97</Slides>
  <Notes>42</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97</vt:i4>
      </vt:variant>
    </vt:vector>
  </HeadingPairs>
  <TitlesOfParts>
    <vt:vector size="116" baseType="lpstr">
      <vt:lpstr>-apple-system</vt:lpstr>
      <vt:lpstr>adobe-clean</vt:lpstr>
      <vt:lpstr>Aptos</vt:lpstr>
      <vt:lpstr>Arial</vt:lpstr>
      <vt:lpstr>Calibri</vt:lpstr>
      <vt:lpstr>Google Sans</vt:lpstr>
      <vt:lpstr>Inter</vt:lpstr>
      <vt:lpstr>Libre Baskerville</vt:lpstr>
      <vt:lpstr>Open Sans</vt:lpstr>
      <vt:lpstr>Proxima Nova</vt:lpstr>
      <vt:lpstr>Roboto</vt:lpstr>
      <vt:lpstr>Salesforce Sans</vt:lpstr>
      <vt:lpstr>sohne</vt:lpstr>
      <vt:lpstr>Source Sans 3</vt:lpstr>
      <vt:lpstr>Source Sans Pro</vt:lpstr>
      <vt:lpstr>source-serif-pro</vt:lpstr>
      <vt:lpstr>Studio-Feixen-Sans</vt:lpstr>
      <vt:lpstr>Wingdings</vt:lpstr>
      <vt:lpstr>Standard_LiveLessons_2017</vt:lpstr>
      <vt:lpstr>PowerPoint Presentation</vt:lpstr>
      <vt:lpstr>Personal Background</vt:lpstr>
      <vt:lpstr>Agenda</vt:lpstr>
      <vt:lpstr>Agenda</vt:lpstr>
      <vt:lpstr>What is Data Visualization</vt:lpstr>
      <vt:lpstr>Why data visualization is important</vt:lpstr>
      <vt:lpstr>Advantages of data visualization</vt:lpstr>
      <vt:lpstr>Disadvantages of data visualization</vt:lpstr>
      <vt:lpstr>Poll Question</vt:lpstr>
      <vt:lpstr>HISTORY OF DATA VISUALIZATION</vt:lpstr>
      <vt:lpstr>HISTORY OF DATA VISUALIZATION</vt:lpstr>
      <vt:lpstr>HISTORY OF DATA VISUALIZATION</vt:lpstr>
      <vt:lpstr>REDRAWING OF CHARLE’S 1812 NAPOLEAN’S CHART </vt:lpstr>
      <vt:lpstr>Why Data Visualization</vt:lpstr>
      <vt:lpstr>Why Data Visualization</vt:lpstr>
      <vt:lpstr>Why Data Visualization</vt:lpstr>
      <vt:lpstr>Why Data Visualization</vt:lpstr>
      <vt:lpstr>What is data visualization good for</vt:lpstr>
      <vt:lpstr>What is data visualization good for</vt:lpstr>
      <vt:lpstr>What is data visualization good for</vt:lpstr>
      <vt:lpstr>What is data visualization good for</vt:lpstr>
      <vt:lpstr>Poll Question</vt:lpstr>
      <vt:lpstr>Why use data visualization</vt:lpstr>
      <vt:lpstr>Data visualization principles</vt:lpstr>
      <vt:lpstr>Data visualization principles</vt:lpstr>
      <vt:lpstr>Data visualization principles</vt:lpstr>
      <vt:lpstr>Data visualization principles</vt:lpstr>
      <vt:lpstr>Data visualization principles</vt:lpstr>
      <vt:lpstr>Data visualization principles</vt:lpstr>
      <vt:lpstr>Data visualization principles</vt:lpstr>
      <vt:lpstr>Data visualization principles</vt:lpstr>
      <vt:lpstr>Poll Question</vt:lpstr>
      <vt:lpstr>Data Visualization Approaches &amp; Examples </vt:lpstr>
      <vt:lpstr>Compare data</vt:lpstr>
      <vt:lpstr>Compare data</vt:lpstr>
      <vt:lpstr>Explore Composition and Part-to-Whole Relationships in Data    </vt:lpstr>
      <vt:lpstr>Explore Composition and Part-to-Whole Relationships in Data    </vt:lpstr>
      <vt:lpstr>Track Data Over Time </vt:lpstr>
      <vt:lpstr>Track Data Over Time </vt:lpstr>
      <vt:lpstr>Analyze Data Distribution </vt:lpstr>
      <vt:lpstr>Analyze Data Distribution </vt:lpstr>
      <vt:lpstr>Evaluate Current Performance Data </vt:lpstr>
      <vt:lpstr>Evaluate Current Performance Data </vt:lpstr>
      <vt:lpstr>Examine Project Data </vt:lpstr>
      <vt:lpstr>Examine Project Data </vt:lpstr>
      <vt:lpstr>Make Sense of Geographical Data </vt:lpstr>
      <vt:lpstr>Make Sense of Geographical Data </vt:lpstr>
      <vt:lpstr>Different types of charts &amp; graphs </vt:lpstr>
      <vt:lpstr>Bar Charts</vt:lpstr>
      <vt:lpstr>Treemap Charts</vt:lpstr>
      <vt:lpstr>Scatter Plots</vt:lpstr>
      <vt:lpstr>Poll Question</vt:lpstr>
      <vt:lpstr>Heatmap Charts</vt:lpstr>
      <vt:lpstr>Pareto Charts</vt:lpstr>
      <vt:lpstr>Geo Charts</vt:lpstr>
      <vt:lpstr>What is Business Intelligence</vt:lpstr>
      <vt:lpstr>TYPES OF ANALYTICS </vt:lpstr>
      <vt:lpstr>What is business analytics &amp; data analytics</vt:lpstr>
      <vt:lpstr>How Business Intelligence works</vt:lpstr>
      <vt:lpstr>How Business Intelligence works</vt:lpstr>
      <vt:lpstr>Different types of BI methods</vt:lpstr>
      <vt:lpstr>How BI, data analytics, and business analytics work together </vt:lpstr>
      <vt:lpstr>Traditional BI vs modern BI</vt:lpstr>
      <vt:lpstr>Benefits of BI</vt:lpstr>
      <vt:lpstr>BI Dashboard</vt:lpstr>
      <vt:lpstr>Poll Question</vt:lpstr>
      <vt:lpstr>Claim-Data-Warrants- A Model  for Analyzing Arguments</vt:lpstr>
      <vt:lpstr>Data Visualization Redesign – LinkedIn top skills dataset </vt:lpstr>
      <vt:lpstr>LinkedIn top skills</vt:lpstr>
      <vt:lpstr>Claim: Top Ranked skills are present in all the major economies as well as the emerging ones </vt:lpstr>
      <vt:lpstr>Claim: Some technologies become popular simultaneously in all the countries, while other skills emerge from major economies and then spread across the globe</vt:lpstr>
      <vt:lpstr>Claim: Increasing popularity in top skills is encouraging the previously less popular skills to become more demanding and rewarding</vt:lpstr>
      <vt:lpstr>Claim: Cloud &amp; Statistical Data Mining skills are consistently ranked higher among all the countries as shown by the positive skewness of their respective boxplots</vt:lpstr>
      <vt:lpstr>Deceptive Visualization</vt:lpstr>
      <vt:lpstr>Deceptive Visualization</vt:lpstr>
      <vt:lpstr>Deceptive Visualization</vt:lpstr>
      <vt:lpstr>Australia Gender Pay Gap</vt:lpstr>
      <vt:lpstr>Claim: Male salaries in top professions in Australia are highly dispersed   </vt:lpstr>
      <vt:lpstr>Claim: Top Ranked professions pay men more than women in Australia   </vt:lpstr>
      <vt:lpstr>Claim: Australia's top 50 jobs pay Men significantly more than Women</vt:lpstr>
      <vt:lpstr>Rebuttal to the original claim: Full Time Labor force participation of Women is less than Men in Australia   </vt:lpstr>
      <vt:lpstr>Rebuttal to the original claim: Full Time Labor force participation of Women is less than Men in Australia   </vt:lpstr>
      <vt:lpstr>Investing in cryptocurrencies</vt:lpstr>
      <vt:lpstr>Candlestick Charts</vt:lpstr>
      <vt:lpstr>Bitcoin vs Ethereum </vt:lpstr>
      <vt:lpstr>Bollinger Bands</vt:lpstr>
      <vt:lpstr>Bollinger bands to compare volatility</vt:lpstr>
      <vt:lpstr>Python data visualization</vt:lpstr>
      <vt:lpstr>Plotly Dash</vt:lpstr>
      <vt:lpstr>Plotly Dash</vt:lpstr>
      <vt:lpstr>Plotly Dash</vt:lpstr>
      <vt:lpstr>New York Uber Rides</vt:lpstr>
      <vt:lpstr>Support Vector Machines Explorer</vt:lpstr>
      <vt:lpstr>Data Visualization tools</vt:lpstr>
      <vt:lpstr>Data Visualization Trends   </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&amp; Business Intelligence with Python</dc:title>
  <dc:creator>Muhammad Adeel Sultan Khan</dc:creator>
  <cp:lastModifiedBy>Muhammad Adeel Sultan Khan</cp:lastModifiedBy>
  <cp:revision>120</cp:revision>
  <dcterms:created xsi:type="dcterms:W3CDTF">2024-01-16T19:56:27Z</dcterms:created>
  <dcterms:modified xsi:type="dcterms:W3CDTF">2024-06-20T18:18:33Z</dcterms:modified>
</cp:coreProperties>
</file>